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1"/>
  </p:handoutMasterIdLst>
  <p:sldIdLst>
    <p:sldId id="256" r:id="rId3"/>
    <p:sldId id="257" r:id="rId5"/>
    <p:sldId id="258" r:id="rId6"/>
    <p:sldId id="260" r:id="rId7"/>
    <p:sldId id="282" r:id="rId8"/>
    <p:sldId id="261" r:id="rId9"/>
    <p:sldId id="272" r:id="rId10"/>
    <p:sldId id="263" r:id="rId11"/>
    <p:sldId id="273" r:id="rId12"/>
    <p:sldId id="274" r:id="rId13"/>
    <p:sldId id="275" r:id="rId14"/>
    <p:sldId id="267" r:id="rId15"/>
    <p:sldId id="276" r:id="rId16"/>
    <p:sldId id="269" r:id="rId17"/>
    <p:sldId id="277" r:id="rId18"/>
    <p:sldId id="294" r:id="rId19"/>
    <p:sldId id="271" r:id="rId20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&amp; ToB" id="{22518648-ee9f-46b1-9d98-72c065403f55}">
          <p14:sldIdLst>
            <p14:sldId id="256"/>
            <p14:sldId id="257"/>
          </p14:sldIdLst>
        </p14:section>
        <p14:section name="01. Introduction" id="{c67b6307-a219-4d50-89e2-bca0e3f32ca1}">
          <p14:sldIdLst>
            <p14:sldId id="282"/>
            <p14:sldId id="260"/>
            <p14:sldId id="258"/>
          </p14:sldIdLst>
        </p14:section>
        <p14:section name="02. Requirement Analysis" id="{dea61e09-2636-4f34-9f2f-5a97beb0f310}">
          <p14:sldIdLst>
            <p14:sldId id="261"/>
            <p14:sldId id="272"/>
          </p14:sldIdLst>
        </p14:section>
        <p14:section name="03. System Design" id="{a8f2d7b9-4931-4146-b348-ebeff17dc733}">
          <p14:sldIdLst>
            <p14:sldId id="263"/>
            <p14:sldId id="274"/>
            <p14:sldId id="275"/>
            <p14:sldId id="273"/>
          </p14:sldIdLst>
        </p14:section>
        <p14:section name="04. Results &amp; Discussions" id="{724c4932-4fce-49f5-bdf5-7758aaf1e593}">
          <p14:sldIdLst>
            <p14:sldId id="267"/>
            <p14:sldId id="276"/>
          </p14:sldIdLst>
        </p14:section>
        <p14:section name="05. Conclusions &amp; Future Works" id="{7c92ef52-9bdc-4e2c-bfa2-f3542cac231a}">
          <p14:sldIdLst>
            <p14:sldId id="269"/>
            <p14:sldId id="277"/>
          </p14:sldIdLst>
        </p14:section>
        <p14:section name="Ending" id="{2b6b87ed-f73e-4039-a893-fafb6872f16f}">
          <p14:sldIdLst>
            <p14:sldId id="271"/>
            <p14:sldId id="29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C7E2"/>
    <a:srgbClr val="FE3F60"/>
    <a:srgbClr val="FEBF00"/>
    <a:srgbClr val="A6A6A6"/>
    <a:srgbClr val="92D050"/>
    <a:srgbClr val="AACB98"/>
    <a:srgbClr val="F1EFF0"/>
    <a:srgbClr val="FF2600"/>
    <a:srgbClr val="008F9A"/>
    <a:srgbClr val="9BBF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92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Demo_video.mp4" TargetMode="External"/><Relationship Id="rId1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7"/>
          <p:cNvSpPr txBox="1"/>
          <p:nvPr/>
        </p:nvSpPr>
        <p:spPr>
          <a:xfrm>
            <a:off x="2601595" y="5656569"/>
            <a:ext cx="6988496" cy="563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lvl="0" indent="0" algn="ctr">
              <a:lnSpc>
                <a:spcPts val="4395"/>
              </a:lnSpc>
              <a:spcBef>
                <a:spcPct val="0"/>
              </a:spcBef>
            </a:pPr>
            <a:r>
              <a:rPr lang="vi-VN" sz="1600" dirty="0">
                <a:solidFill>
                  <a:schemeClr val="tx1"/>
                </a:solidFill>
                <a:cs typeface="+mn-lt"/>
              </a:rPr>
              <a:t>July, 2025</a:t>
            </a:r>
            <a:endParaRPr lang="vi-VN" sz="1600" dirty="0">
              <a:solidFill>
                <a:schemeClr val="tx1"/>
              </a:solidFill>
              <a:cs typeface="+mn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67360" y="1118235"/>
            <a:ext cx="11133455" cy="218440"/>
            <a:chOff x="736" y="2086"/>
            <a:chExt cx="17533" cy="344"/>
          </a:xfrm>
        </p:grpSpPr>
        <p:sp>
          <p:nvSpPr>
            <p:cNvPr id="4" name="AutoShape 3"/>
            <p:cNvSpPr/>
            <p:nvPr/>
          </p:nvSpPr>
          <p:spPr>
            <a:xfrm>
              <a:off x="3391" y="2258"/>
              <a:ext cx="14878" cy="1"/>
            </a:xfrm>
            <a:prstGeom prst="line">
              <a:avLst/>
            </a:prstGeom>
            <a:ln w="76200" cap="flat">
              <a:solidFill>
                <a:srgbClr val="4A4A4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p>
              <a:endParaRPr lang="en-US"/>
            </a:p>
          </p:txBody>
        </p:sp>
        <p:sp>
          <p:nvSpPr>
            <p:cNvPr id="11" name="Freeform 9"/>
            <p:cNvSpPr/>
            <p:nvPr/>
          </p:nvSpPr>
          <p:spPr>
            <a:xfrm>
              <a:off x="736" y="2086"/>
              <a:ext cx="2318" cy="344"/>
            </a:xfrm>
            <a:custGeom>
              <a:avLst/>
              <a:gdLst/>
              <a:ahLst/>
              <a:cxnLst/>
              <a:rect l="l" t="t" r="r" b="b"/>
              <a:pathLst>
                <a:path w="2968854" h="441617">
                  <a:moveTo>
                    <a:pt x="0" y="0"/>
                  </a:moveTo>
                  <a:lnTo>
                    <a:pt x="2968854" y="0"/>
                  </a:lnTo>
                  <a:lnTo>
                    <a:pt x="2968854" y="441616"/>
                  </a:lnTo>
                  <a:lnTo>
                    <a:pt x="0" y="4416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  <p:txBody>
            <a:bodyPr/>
            <a:p>
              <a:endParaRPr lang="en-US" sz="9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pic>
        <p:nvPicPr>
          <p:cNvPr id="13" name="Picture 12" descr="A blue and red logo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"/>
            <a:ext cx="1616710" cy="796290"/>
          </a:xfrm>
          <a:prstGeom prst="rect">
            <a:avLst/>
          </a:prstGeom>
        </p:spPr>
      </p:pic>
      <p:sp>
        <p:nvSpPr>
          <p:cNvPr id="18" name="Text Box 17"/>
          <p:cNvSpPr txBox="1"/>
          <p:nvPr/>
        </p:nvSpPr>
        <p:spPr>
          <a:xfrm>
            <a:off x="4596130" y="1809750"/>
            <a:ext cx="30003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sz="2800">
                <a:solidFill>
                  <a:schemeClr val="tx1"/>
                </a:solidFill>
                <a:cs typeface="+mn-lt"/>
              </a:rPr>
              <a:t>Graduated Thesis</a:t>
            </a:r>
            <a:endParaRPr lang="en-US" sz="2800">
              <a:solidFill>
                <a:schemeClr val="tx1"/>
              </a:solidFill>
              <a:cs typeface="+mn-lt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488950" y="2739390"/>
            <a:ext cx="1121473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sz="3600" b="1">
                <a:solidFill>
                  <a:schemeClr val="tx1"/>
                </a:solidFill>
                <a:cs typeface="+mn-lt"/>
              </a:rPr>
              <a:t>A middleware framework to </a:t>
            </a:r>
            <a:endParaRPr lang="en-US" sz="3600" b="1">
              <a:solidFill>
                <a:schemeClr val="tx1"/>
              </a:solidFill>
              <a:cs typeface="+mn-lt"/>
            </a:endParaRPr>
          </a:p>
          <a:p>
            <a:pPr algn="ctr"/>
            <a:r>
              <a:rPr lang="en-US" sz="3600" b="1">
                <a:solidFill>
                  <a:schemeClr val="tx1"/>
                </a:solidFill>
                <a:cs typeface="+mn-lt"/>
              </a:rPr>
              <a:t>support scientific generation using an AI approach</a:t>
            </a:r>
            <a:endParaRPr lang="en-US" sz="3600" b="1">
              <a:solidFill>
                <a:schemeClr val="tx1"/>
              </a:solidFill>
              <a:cs typeface="+mn-lt"/>
            </a:endParaRPr>
          </a:p>
        </p:txBody>
      </p:sp>
      <p:sp>
        <p:nvSpPr>
          <p:cNvPr id="2" name="AutoShape 3"/>
          <p:cNvSpPr/>
          <p:nvPr/>
        </p:nvSpPr>
        <p:spPr>
          <a:xfrm>
            <a:off x="467360" y="6490970"/>
            <a:ext cx="9447530" cy="635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p>
            <a:endParaRPr lang="en-US"/>
          </a:p>
        </p:txBody>
      </p:sp>
      <p:sp>
        <p:nvSpPr>
          <p:cNvPr id="3" name="Freeform 9"/>
          <p:cNvSpPr/>
          <p:nvPr/>
        </p:nvSpPr>
        <p:spPr>
          <a:xfrm>
            <a:off x="10128885" y="6381750"/>
            <a:ext cx="1471930" cy="218440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p>
            <a:endParaRPr lang="en-US" sz="90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6" name="Table 5"/>
          <p:cNvGraphicFramePr/>
          <p:nvPr/>
        </p:nvGraphicFramePr>
        <p:xfrm>
          <a:off x="2869565" y="4345940"/>
          <a:ext cx="6454140" cy="7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27070"/>
                <a:gridCol w="322707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vi-VN" sz="1800" dirty="0">
                          <a:solidFill>
                            <a:schemeClr val="tx1"/>
                          </a:solidFill>
                          <a:cs typeface="+mn-lt"/>
                          <a:sym typeface="+mn-ea"/>
                        </a:rPr>
                        <a:t>Presenter: </a:t>
                      </a:r>
                      <a:endParaRPr lang="vi-VN" altLang="en-US" sz="1800" dirty="0">
                        <a:solidFill>
                          <a:schemeClr val="tx1"/>
                        </a:solidFill>
                        <a:cs typeface="+mn-lt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vi-VN" sz="1800" dirty="0">
                          <a:solidFill>
                            <a:schemeClr val="tx1"/>
                          </a:solidFill>
                          <a:cs typeface="+mn-lt"/>
                          <a:sym typeface="+mn-ea"/>
                        </a:rPr>
                        <a:t>BA11-007 </a:t>
                      </a:r>
                      <a:r>
                        <a:rPr lang="vi-VN" sz="1800" dirty="0">
                          <a:solidFill>
                            <a:schemeClr val="tx1"/>
                          </a:solidFill>
                          <a:cs typeface="+mn-lt"/>
                          <a:sym typeface="+mn-ea"/>
                        </a:rPr>
                        <a:t>Nguyễn Tuấn Anh</a:t>
                      </a:r>
                      <a:endParaRPr lang="vi-VN" sz="1800" dirty="0">
                        <a:solidFill>
                          <a:schemeClr val="tx1"/>
                        </a:solidFill>
                        <a:cs typeface="+mn-lt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vi-VN" sz="1800" dirty="0">
                          <a:solidFill>
                            <a:schemeClr val="tx1"/>
                          </a:solidFill>
                          <a:cs typeface="+mn-lt"/>
                          <a:sym typeface="+mn-ea"/>
                        </a:rPr>
                        <a:t>Supervisor:</a:t>
                      </a:r>
                      <a:endParaRPr lang="vi-VN" sz="1800" dirty="0">
                        <a:solidFill>
                          <a:schemeClr val="tx1"/>
                        </a:solidFill>
                        <a:cs typeface="+mn-lt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vi-VN" sz="1800" dirty="0">
                          <a:solidFill>
                            <a:schemeClr val="tx1"/>
                          </a:solidFill>
                          <a:cs typeface="+mn-lt"/>
                          <a:sym typeface="+mn-ea"/>
                        </a:rPr>
                        <a:t>MSc. Lê Như Chu Hiệp</a:t>
                      </a:r>
                      <a:endParaRPr lang="vi-VN" sz="1800" dirty="0">
                        <a:solidFill>
                          <a:schemeClr val="tx1"/>
                        </a:solidFill>
                        <a:cs typeface="+mn-lt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</a:tbl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467360" y="6381750"/>
            <a:ext cx="11133455" cy="218440"/>
            <a:chOff x="736" y="10050"/>
            <a:chExt cx="17533" cy="344"/>
          </a:xfrm>
        </p:grpSpPr>
        <p:sp>
          <p:nvSpPr>
            <p:cNvPr id="8" name="AutoShape 3"/>
            <p:cNvSpPr/>
            <p:nvPr/>
          </p:nvSpPr>
          <p:spPr>
            <a:xfrm>
              <a:off x="736" y="10222"/>
              <a:ext cx="14878" cy="1"/>
            </a:xfrm>
            <a:prstGeom prst="line">
              <a:avLst/>
            </a:prstGeom>
            <a:ln w="76200" cap="flat">
              <a:solidFill>
                <a:srgbClr val="4A4A4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p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15951" y="10050"/>
              <a:ext cx="2318" cy="344"/>
            </a:xfrm>
            <a:custGeom>
              <a:avLst/>
              <a:gdLst/>
              <a:ahLst/>
              <a:cxnLst/>
              <a:rect l="l" t="t" r="r" b="b"/>
              <a:pathLst>
                <a:path w="2968854" h="441617">
                  <a:moveTo>
                    <a:pt x="0" y="0"/>
                  </a:moveTo>
                  <a:lnTo>
                    <a:pt x="2968854" y="0"/>
                  </a:lnTo>
                  <a:lnTo>
                    <a:pt x="2968854" y="441616"/>
                  </a:lnTo>
                  <a:lnTo>
                    <a:pt x="0" y="4416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  <p:txBody>
            <a:bodyPr/>
            <a:p>
              <a:endParaRPr lang="en-US" sz="9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36" name="Group 35"/>
          <p:cNvGrpSpPr/>
          <p:nvPr/>
        </p:nvGrpSpPr>
        <p:grpSpPr>
          <a:xfrm>
            <a:off x="66675" y="76200"/>
            <a:ext cx="3305810" cy="768350"/>
            <a:chOff x="1653" y="916"/>
            <a:chExt cx="5206" cy="1210"/>
          </a:xfrm>
        </p:grpSpPr>
        <p:sp>
          <p:nvSpPr>
            <p:cNvPr id="9" name="Text Box 8"/>
            <p:cNvSpPr txBox="1"/>
            <p:nvPr/>
          </p:nvSpPr>
          <p:spPr>
            <a:xfrm>
              <a:off x="1653" y="916"/>
              <a:ext cx="1510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4400" b="1">
                  <a:solidFill>
                    <a:srgbClr val="96DD99"/>
                  </a:solidFill>
                </a:rPr>
                <a:t>03.</a:t>
              </a:r>
              <a:endParaRPr lang="en-US" sz="4400" b="1">
                <a:solidFill>
                  <a:srgbClr val="96DD99"/>
                </a:solidFill>
              </a:endParaRPr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2955" y="1303"/>
              <a:ext cx="3904" cy="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2200" b="1">
                  <a:solidFill>
                    <a:schemeClr val="tx1"/>
                  </a:solidFill>
                </a:rPr>
                <a:t>SYSTEM DESIGN</a:t>
              </a:r>
              <a:endParaRPr lang="en-US" sz="22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75260" y="844550"/>
            <a:ext cx="2966720" cy="368300"/>
            <a:chOff x="2111" y="2667"/>
            <a:chExt cx="4672" cy="580"/>
          </a:xfrm>
        </p:grpSpPr>
        <p:sp>
          <p:nvSpPr>
            <p:cNvPr id="7" name="Text Box 6"/>
            <p:cNvSpPr txBox="1"/>
            <p:nvPr/>
          </p:nvSpPr>
          <p:spPr>
            <a:xfrm>
              <a:off x="2335" y="2667"/>
              <a:ext cx="444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vi-VN" altLang="en-US" b="1">
                  <a:sym typeface="+mn-ea"/>
                </a:rPr>
                <a:t>System Implementation</a:t>
              </a:r>
              <a:r>
                <a:rPr lang="en-US" b="1">
                  <a:sym typeface="+mn-ea"/>
                </a:rPr>
                <a:t>:</a:t>
              </a:r>
              <a:endParaRPr lang="en-US" b="1"/>
            </a:p>
          </p:txBody>
        </p:sp>
        <p:sp>
          <p:nvSpPr>
            <p:cNvPr id="8" name="Rectangles 7"/>
            <p:cNvSpPr/>
            <p:nvPr/>
          </p:nvSpPr>
          <p:spPr>
            <a:xfrm>
              <a:off x="2111" y="2845"/>
              <a:ext cx="224" cy="224"/>
            </a:xfrm>
            <a:prstGeom prst="rect">
              <a:avLst/>
            </a:prstGeom>
            <a:solidFill>
              <a:srgbClr val="96D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solidFill>
                  <a:srgbClr val="FFEA61"/>
                </a:solidFill>
              </a:endParaRPr>
            </a:p>
          </p:txBody>
        </p:sp>
      </p:grpSp>
      <p:sp>
        <p:nvSpPr>
          <p:cNvPr id="69" name="Text Box 68"/>
          <p:cNvSpPr txBox="1"/>
          <p:nvPr/>
        </p:nvSpPr>
        <p:spPr>
          <a:xfrm>
            <a:off x="11783060" y="6520815"/>
            <a:ext cx="4089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vi-VN" altLang="en-US" sz="1600"/>
              <a:t>08</a:t>
            </a:r>
            <a:endParaRPr lang="en-US" altLang="vi-VN" sz="1600"/>
          </a:p>
        </p:txBody>
      </p:sp>
      <p:grpSp>
        <p:nvGrpSpPr>
          <p:cNvPr id="2" name="Group 1"/>
          <p:cNvGrpSpPr/>
          <p:nvPr/>
        </p:nvGrpSpPr>
        <p:grpSpPr>
          <a:xfrm>
            <a:off x="2148840" y="1327785"/>
            <a:ext cx="7894320" cy="4877435"/>
            <a:chOff x="3384" y="2091"/>
            <a:chExt cx="12432" cy="7681"/>
          </a:xfrm>
        </p:grpSpPr>
        <p:pic>
          <p:nvPicPr>
            <p:cNvPr id="3" name="Picture 2" descr="System_Implementation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384" y="2091"/>
              <a:ext cx="12432" cy="7226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" name="Text Box 3"/>
            <p:cNvSpPr txBox="1"/>
            <p:nvPr/>
          </p:nvSpPr>
          <p:spPr>
            <a:xfrm>
              <a:off x="5427" y="9338"/>
              <a:ext cx="8346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vi-VN" altLang="en-US" sz="1200" i="1"/>
                <a:t>Figure: AIPELaX System Implementation</a:t>
              </a:r>
              <a:endParaRPr lang="vi-VN" altLang="en-US" sz="1200" i="1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36" name="Group 35"/>
          <p:cNvGrpSpPr/>
          <p:nvPr/>
        </p:nvGrpSpPr>
        <p:grpSpPr>
          <a:xfrm>
            <a:off x="66675" y="76200"/>
            <a:ext cx="3305810" cy="768350"/>
            <a:chOff x="1653" y="916"/>
            <a:chExt cx="5206" cy="1210"/>
          </a:xfrm>
        </p:grpSpPr>
        <p:sp>
          <p:nvSpPr>
            <p:cNvPr id="9" name="Text Box 8"/>
            <p:cNvSpPr txBox="1"/>
            <p:nvPr/>
          </p:nvSpPr>
          <p:spPr>
            <a:xfrm>
              <a:off x="1653" y="916"/>
              <a:ext cx="1510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4400" b="1">
                  <a:solidFill>
                    <a:srgbClr val="96DD99"/>
                  </a:solidFill>
                </a:rPr>
                <a:t>03.</a:t>
              </a:r>
              <a:endParaRPr lang="en-US" sz="4400" b="1">
                <a:solidFill>
                  <a:srgbClr val="96DD99"/>
                </a:solidFill>
              </a:endParaRPr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2955" y="1303"/>
              <a:ext cx="3904" cy="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2200" b="1">
                  <a:solidFill>
                    <a:schemeClr val="tx1"/>
                  </a:solidFill>
                </a:rPr>
                <a:t>SYSTEM DESIGN</a:t>
              </a:r>
              <a:endParaRPr lang="en-US" sz="22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75260" y="844550"/>
            <a:ext cx="2649220" cy="368300"/>
            <a:chOff x="2111" y="2667"/>
            <a:chExt cx="4172" cy="580"/>
          </a:xfrm>
        </p:grpSpPr>
        <p:sp>
          <p:nvSpPr>
            <p:cNvPr id="7" name="Text Box 6"/>
            <p:cNvSpPr txBox="1"/>
            <p:nvPr/>
          </p:nvSpPr>
          <p:spPr>
            <a:xfrm>
              <a:off x="2335" y="2667"/>
              <a:ext cx="394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vi-VN" altLang="en-US" b="1">
                  <a:sym typeface="+mn-ea"/>
                </a:rPr>
                <a:t>Backend Processing</a:t>
              </a:r>
              <a:r>
                <a:rPr lang="en-US" b="1">
                  <a:sym typeface="+mn-ea"/>
                </a:rPr>
                <a:t>:</a:t>
              </a:r>
              <a:endParaRPr lang="en-US" b="1"/>
            </a:p>
          </p:txBody>
        </p:sp>
        <p:sp>
          <p:nvSpPr>
            <p:cNvPr id="8" name="Rectangles 7"/>
            <p:cNvSpPr/>
            <p:nvPr/>
          </p:nvSpPr>
          <p:spPr>
            <a:xfrm>
              <a:off x="2111" y="2845"/>
              <a:ext cx="224" cy="224"/>
            </a:xfrm>
            <a:prstGeom prst="rect">
              <a:avLst/>
            </a:prstGeom>
            <a:solidFill>
              <a:srgbClr val="96D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solidFill>
                  <a:srgbClr val="FFEA61"/>
                </a:solidFill>
              </a:endParaRPr>
            </a:p>
          </p:txBody>
        </p:sp>
      </p:grpSp>
      <p:sp>
        <p:nvSpPr>
          <p:cNvPr id="69" name="Text Box 68"/>
          <p:cNvSpPr txBox="1"/>
          <p:nvPr/>
        </p:nvSpPr>
        <p:spPr>
          <a:xfrm>
            <a:off x="11783060" y="6520815"/>
            <a:ext cx="4089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vi-VN" altLang="en-US" sz="1600"/>
              <a:t>09</a:t>
            </a:r>
            <a:endParaRPr lang="en-US" altLang="vi-VN" sz="1600"/>
          </a:p>
        </p:txBody>
      </p:sp>
      <p:grpSp>
        <p:nvGrpSpPr>
          <p:cNvPr id="25" name="Group 24"/>
          <p:cNvGrpSpPr/>
          <p:nvPr/>
        </p:nvGrpSpPr>
        <p:grpSpPr>
          <a:xfrm>
            <a:off x="4937125" y="1235710"/>
            <a:ext cx="6854825" cy="5360670"/>
            <a:chOff x="9400" y="1946"/>
            <a:chExt cx="9170" cy="8442"/>
          </a:xfrm>
        </p:grpSpPr>
        <p:sp>
          <p:nvSpPr>
            <p:cNvPr id="17" name="Rounded Rectangle 16"/>
            <p:cNvSpPr/>
            <p:nvPr/>
          </p:nvSpPr>
          <p:spPr>
            <a:xfrm>
              <a:off x="9400" y="1976"/>
              <a:ext cx="9156" cy="8413"/>
            </a:xfrm>
            <a:prstGeom prst="roundRect">
              <a:avLst>
                <a:gd name="adj" fmla="val 2003"/>
              </a:avLst>
            </a:prstGeom>
            <a:solidFill>
              <a:srgbClr val="F1EFF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1" name="Rectangles 20"/>
            <p:cNvSpPr/>
            <p:nvPr/>
          </p:nvSpPr>
          <p:spPr>
            <a:xfrm>
              <a:off x="9400" y="1946"/>
              <a:ext cx="9171" cy="114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vi-VN" b="1">
                  <a:sym typeface="+mn-ea"/>
                </a:rPr>
                <a:t>Step 02</a:t>
              </a:r>
              <a:endParaRPr lang="en-US" altLang="vi-VN" b="1">
                <a:sym typeface="+mn-ea"/>
              </a:endParaRPr>
            </a:p>
            <a:p>
              <a:pPr algn="ctr"/>
              <a:r>
                <a:rPr lang="vi-VN" altLang="en-US" b="1">
                  <a:sym typeface="+mn-ea"/>
                </a:rPr>
                <a:t>Backend Implementation</a:t>
              </a:r>
              <a:endParaRPr lang="en-US" b="1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97180" y="1236345"/>
            <a:ext cx="4999990" cy="5360670"/>
            <a:chOff x="468" y="1947"/>
            <a:chExt cx="9610" cy="8442"/>
          </a:xfrm>
        </p:grpSpPr>
        <p:sp>
          <p:nvSpPr>
            <p:cNvPr id="15" name="Rounded Rectangle 14"/>
            <p:cNvSpPr/>
            <p:nvPr/>
          </p:nvSpPr>
          <p:spPr>
            <a:xfrm>
              <a:off x="500" y="1976"/>
              <a:ext cx="8886" cy="8413"/>
            </a:xfrm>
            <a:prstGeom prst="roundRect">
              <a:avLst>
                <a:gd name="adj" fmla="val 2003"/>
              </a:avLst>
            </a:prstGeom>
            <a:solidFill>
              <a:srgbClr val="F1EFF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8" name="Pentagon 17"/>
            <p:cNvSpPr/>
            <p:nvPr/>
          </p:nvSpPr>
          <p:spPr>
            <a:xfrm>
              <a:off x="468" y="1947"/>
              <a:ext cx="9610" cy="1140"/>
            </a:xfrm>
            <a:prstGeom prst="homePlate">
              <a:avLst/>
            </a:prstGeom>
            <a:solidFill>
              <a:srgbClr val="FF2600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vi-VN" b="1">
                  <a:sym typeface="+mn-ea"/>
                </a:rPr>
                <a:t>Step 01</a:t>
              </a:r>
              <a:endParaRPr lang="en-US" altLang="vi-VN" b="1">
                <a:sym typeface="+mn-ea"/>
              </a:endParaRPr>
            </a:p>
            <a:p>
              <a:pPr algn="ctr"/>
              <a:r>
                <a:rPr lang="vi-VN" altLang="en-US" b="1">
                  <a:sym typeface="+mn-ea"/>
                </a:rPr>
                <a:t>Survey AI Response Patterns</a:t>
              </a:r>
              <a:endParaRPr lang="en-US" b="1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48640" y="3039745"/>
            <a:ext cx="4126865" cy="3010535"/>
            <a:chOff x="1678" y="4507"/>
            <a:chExt cx="6499" cy="474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"/>
            <a:srcRect l="367" t="1570" r="734" b="1411"/>
            <a:stretch>
              <a:fillRect/>
            </a:stretch>
          </p:blipFill>
          <p:spPr>
            <a:xfrm>
              <a:off x="1788" y="4974"/>
              <a:ext cx="6280" cy="4274"/>
            </a:xfrm>
            <a:prstGeom prst="rect">
              <a:avLst/>
            </a:prstGeom>
          </p:spPr>
        </p:pic>
        <p:sp>
          <p:nvSpPr>
            <p:cNvPr id="26" name="Text Box 25"/>
            <p:cNvSpPr txBox="1"/>
            <p:nvPr/>
          </p:nvSpPr>
          <p:spPr>
            <a:xfrm>
              <a:off x="1678" y="4507"/>
              <a:ext cx="6499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vi-VN" altLang="en-US" sz="1200" i="1"/>
                <a:t>Table: LaTeX Expression Types and Processing Strategies</a:t>
              </a:r>
              <a:endParaRPr lang="vi-VN" altLang="en-US" sz="1200" i="1"/>
            </a:p>
          </p:txBody>
        </p:sp>
      </p:grpSp>
      <p:sp>
        <p:nvSpPr>
          <p:cNvPr id="32" name="Text Box 31"/>
          <p:cNvSpPr txBox="1"/>
          <p:nvPr/>
        </p:nvSpPr>
        <p:spPr>
          <a:xfrm>
            <a:off x="567055" y="2395220"/>
            <a:ext cx="4108450" cy="30670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en-US" sz="1400" i="1">
                <a:solidFill>
                  <a:srgbClr val="92D050"/>
                </a:solidFill>
              </a:rPr>
              <a:t>Used Model: </a:t>
            </a:r>
            <a:r>
              <a:rPr lang="en-US" sz="1400" b="1" i="1">
                <a:solidFill>
                  <a:srgbClr val="92D050"/>
                </a:solidFill>
              </a:rPr>
              <a:t>DeepSeek Open-R1</a:t>
            </a:r>
            <a:endParaRPr lang="en-US" sz="1400" b="1" i="1">
              <a:solidFill>
                <a:srgbClr val="92D050"/>
              </a:solidFill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5031740" y="2204085"/>
            <a:ext cx="1504315" cy="4253230"/>
            <a:chOff x="7947" y="3485"/>
            <a:chExt cx="2059" cy="6219"/>
          </a:xfrm>
        </p:grpSpPr>
        <p:sp>
          <p:nvSpPr>
            <p:cNvPr id="33" name="Rectangles 32"/>
            <p:cNvSpPr/>
            <p:nvPr/>
          </p:nvSpPr>
          <p:spPr>
            <a:xfrm>
              <a:off x="7962" y="3485"/>
              <a:ext cx="2037" cy="62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4" name="Rectangles 43"/>
            <p:cNvSpPr/>
            <p:nvPr/>
          </p:nvSpPr>
          <p:spPr>
            <a:xfrm>
              <a:off x="7947" y="3485"/>
              <a:ext cx="2059" cy="828"/>
            </a:xfrm>
            <a:prstGeom prst="rect">
              <a:avLst/>
            </a:prstGeom>
            <a:solidFill>
              <a:srgbClr val="FEB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3200" b="1"/>
                <a:t>01</a:t>
              </a:r>
              <a:endParaRPr lang="en-US" sz="3200" b="1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0204450" y="2212975"/>
            <a:ext cx="1410335" cy="4244340"/>
            <a:chOff x="8066" y="3485"/>
            <a:chExt cx="1933" cy="6218"/>
          </a:xfrm>
        </p:grpSpPr>
        <p:sp>
          <p:nvSpPr>
            <p:cNvPr id="47" name="Rectangles 46"/>
            <p:cNvSpPr/>
            <p:nvPr/>
          </p:nvSpPr>
          <p:spPr>
            <a:xfrm>
              <a:off x="8073" y="3485"/>
              <a:ext cx="1926" cy="62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8" name="Rectangles 47"/>
            <p:cNvSpPr/>
            <p:nvPr/>
          </p:nvSpPr>
          <p:spPr>
            <a:xfrm>
              <a:off x="8066" y="3485"/>
              <a:ext cx="1933" cy="828"/>
            </a:xfrm>
            <a:prstGeom prst="rect">
              <a:avLst/>
            </a:prstGeom>
            <a:solidFill>
              <a:srgbClr val="3BC7E2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3200" b="1"/>
                <a:t>03</a:t>
              </a:r>
              <a:endParaRPr lang="en-US" sz="3200" b="1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534150" y="2212975"/>
            <a:ext cx="3671570" cy="4243070"/>
            <a:chOff x="10290" y="3485"/>
            <a:chExt cx="5782" cy="6218"/>
          </a:xfrm>
        </p:grpSpPr>
        <p:sp>
          <p:nvSpPr>
            <p:cNvPr id="37" name="Freeform 36"/>
            <p:cNvSpPr/>
            <p:nvPr/>
          </p:nvSpPr>
          <p:spPr>
            <a:xfrm>
              <a:off x="10297" y="3485"/>
              <a:ext cx="5770" cy="62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70" h="6219">
                  <a:moveTo>
                    <a:pt x="3844" y="0"/>
                  </a:moveTo>
                  <a:lnTo>
                    <a:pt x="5770" y="0"/>
                  </a:lnTo>
                  <a:lnTo>
                    <a:pt x="5770" y="6219"/>
                  </a:lnTo>
                  <a:lnTo>
                    <a:pt x="0" y="6219"/>
                  </a:lnTo>
                  <a:lnTo>
                    <a:pt x="0" y="0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en-US"/>
            </a:p>
          </p:txBody>
        </p:sp>
        <p:sp>
          <p:nvSpPr>
            <p:cNvPr id="49" name="Rectangles 48"/>
            <p:cNvSpPr/>
            <p:nvPr/>
          </p:nvSpPr>
          <p:spPr>
            <a:xfrm>
              <a:off x="10290" y="3485"/>
              <a:ext cx="5783" cy="828"/>
            </a:xfrm>
            <a:prstGeom prst="rect">
              <a:avLst/>
            </a:prstGeom>
            <a:solidFill>
              <a:srgbClr val="FE3F6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3200" b="1">
                  <a:sym typeface="+mn-ea"/>
                </a:rPr>
                <a:t>02</a:t>
              </a:r>
              <a:endParaRPr lang="en-US" sz="3200" b="1">
                <a:sym typeface="+mn-ea"/>
              </a:endParaRPr>
            </a:p>
          </p:txBody>
        </p:sp>
      </p:grpSp>
      <p:sp>
        <p:nvSpPr>
          <p:cNvPr id="51" name="Right Arrow 50"/>
          <p:cNvSpPr/>
          <p:nvPr/>
        </p:nvSpPr>
        <p:spPr>
          <a:xfrm>
            <a:off x="6386830" y="2279650"/>
            <a:ext cx="380365" cy="393065"/>
          </a:xfrm>
          <a:prstGeom prst="rightArrow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10052050" y="2279015"/>
            <a:ext cx="433705" cy="393065"/>
          </a:xfrm>
          <a:prstGeom prst="rightArrow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4" name="Text Box 53"/>
          <p:cNvSpPr txBox="1"/>
          <p:nvPr/>
        </p:nvSpPr>
        <p:spPr>
          <a:xfrm>
            <a:off x="5121910" y="2799715"/>
            <a:ext cx="12966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 b="1">
                <a:solidFill>
                  <a:srgbClr val="FEBF00"/>
                </a:solidFill>
              </a:rPr>
              <a:t>Backend Architecture</a:t>
            </a:r>
            <a:endParaRPr lang="en-US" sz="1400" b="1">
              <a:solidFill>
                <a:srgbClr val="FEBF00"/>
              </a:solidFill>
            </a:endParaRPr>
          </a:p>
        </p:txBody>
      </p:sp>
      <p:sp>
        <p:nvSpPr>
          <p:cNvPr id="55" name="Text Box 54"/>
          <p:cNvSpPr txBox="1"/>
          <p:nvPr/>
        </p:nvSpPr>
        <p:spPr>
          <a:xfrm>
            <a:off x="6538595" y="2898775"/>
            <a:ext cx="36614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 b="1">
                <a:solidFill>
                  <a:srgbClr val="FE3F60"/>
                </a:solidFill>
              </a:rPr>
              <a:t>Parsing and Extraction Logic</a:t>
            </a:r>
            <a:endParaRPr lang="en-US" sz="1400" b="1">
              <a:solidFill>
                <a:srgbClr val="FE3F60"/>
              </a:solidFill>
            </a:endParaRPr>
          </a:p>
        </p:txBody>
      </p:sp>
      <p:sp>
        <p:nvSpPr>
          <p:cNvPr id="56" name="Text Box 55"/>
          <p:cNvSpPr txBox="1"/>
          <p:nvPr/>
        </p:nvSpPr>
        <p:spPr>
          <a:xfrm>
            <a:off x="10298430" y="2805430"/>
            <a:ext cx="121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 b="1">
                <a:solidFill>
                  <a:srgbClr val="3BC7E2"/>
                </a:solidFill>
              </a:rPr>
              <a:t>Docker Packaging</a:t>
            </a:r>
            <a:endParaRPr lang="en-US" sz="1400" b="1">
              <a:solidFill>
                <a:srgbClr val="3BC7E2"/>
              </a:solidFill>
            </a:endParaRPr>
          </a:p>
        </p:txBody>
      </p:sp>
      <p:sp>
        <p:nvSpPr>
          <p:cNvPr id="57" name="Text Box 56"/>
          <p:cNvSpPr txBox="1"/>
          <p:nvPr/>
        </p:nvSpPr>
        <p:spPr>
          <a:xfrm>
            <a:off x="5045710" y="4352290"/>
            <a:ext cx="149542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100" b="1"/>
              <a:t>API Endpoint</a:t>
            </a:r>
            <a:endParaRPr lang="en-US" sz="1100" b="1"/>
          </a:p>
          <a:p>
            <a:pPr algn="ctr"/>
            <a:r>
              <a:rPr lang="en-US" sz="1100"/>
              <a:t>POST /render_latex</a:t>
            </a:r>
            <a:endParaRPr lang="en-US" sz="1100"/>
          </a:p>
        </p:txBody>
      </p:sp>
      <p:sp>
        <p:nvSpPr>
          <p:cNvPr id="58" name="Text Box 57"/>
          <p:cNvSpPr txBox="1"/>
          <p:nvPr/>
        </p:nvSpPr>
        <p:spPr>
          <a:xfrm>
            <a:off x="5045710" y="3517900"/>
            <a:ext cx="141668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100" b="1"/>
              <a:t>Framework</a:t>
            </a:r>
            <a:endParaRPr lang="en-US" sz="1100" b="1"/>
          </a:p>
          <a:p>
            <a:pPr algn="ctr"/>
            <a:r>
              <a:rPr lang="en-US" sz="1100"/>
              <a:t>Python Flask</a:t>
            </a:r>
            <a:endParaRPr lang="en-US" sz="1100"/>
          </a:p>
        </p:txBody>
      </p:sp>
      <p:sp>
        <p:nvSpPr>
          <p:cNvPr id="60" name="Text Box 59"/>
          <p:cNvSpPr txBox="1"/>
          <p:nvPr/>
        </p:nvSpPr>
        <p:spPr>
          <a:xfrm>
            <a:off x="5041265" y="5186680"/>
            <a:ext cx="1592580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100" b="1"/>
              <a:t>Structure</a:t>
            </a:r>
            <a:endParaRPr lang="en-US" sz="1100" b="1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/>
              <a:t>app.py</a:t>
            </a:r>
            <a:endParaRPr lang="en-US" sz="110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/>
              <a:t>latex_renderer.py</a:t>
            </a:r>
            <a:endParaRPr lang="en-US" sz="1100"/>
          </a:p>
        </p:txBody>
      </p:sp>
      <p:sp>
        <p:nvSpPr>
          <p:cNvPr id="61" name="Text Box 60"/>
          <p:cNvSpPr txBox="1"/>
          <p:nvPr/>
        </p:nvSpPr>
        <p:spPr>
          <a:xfrm>
            <a:off x="10257155" y="3460750"/>
            <a:ext cx="149288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None/>
            </a:pPr>
            <a:r>
              <a:rPr lang="en-US" sz="1100" b="1">
                <a:sym typeface="+mn-ea"/>
              </a:rPr>
              <a:t>Goal</a:t>
            </a:r>
            <a:endParaRPr lang="en-US" sz="1100" b="1">
              <a:sym typeface="+mn-ea"/>
            </a:endParaRPr>
          </a:p>
          <a:p>
            <a:pPr indent="0" algn="l">
              <a:buNone/>
            </a:pPr>
            <a:r>
              <a:rPr lang="en-US" sz="1100">
                <a:sym typeface="+mn-ea"/>
              </a:rPr>
              <a:t>One-command launch</a:t>
            </a:r>
            <a:r>
              <a:rPr lang="vi-VN" altLang="en-US" sz="1100">
                <a:sym typeface="+mn-ea"/>
              </a:rPr>
              <a:t> &amp; Saved Code</a:t>
            </a:r>
            <a:endParaRPr lang="en-US" sz="1100"/>
          </a:p>
        </p:txBody>
      </p:sp>
      <p:sp>
        <p:nvSpPr>
          <p:cNvPr id="62" name="Text Box 61"/>
          <p:cNvSpPr txBox="1"/>
          <p:nvPr/>
        </p:nvSpPr>
        <p:spPr>
          <a:xfrm>
            <a:off x="6581775" y="3470275"/>
            <a:ext cx="381444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000" b="1">
                <a:sym typeface="+mn-ea"/>
              </a:rPr>
              <a:t>Goal: </a:t>
            </a:r>
            <a:r>
              <a:rPr lang="en-US" sz="1000">
                <a:sym typeface="+mn-ea"/>
              </a:rPr>
              <a:t>clean debugging, maintainable backend structure</a:t>
            </a:r>
            <a:endParaRPr lang="en-US" sz="1000"/>
          </a:p>
          <a:p>
            <a:pPr algn="l"/>
            <a:endParaRPr lang="en-US" sz="1000" b="1"/>
          </a:p>
          <a:p>
            <a:pPr algn="l"/>
            <a:r>
              <a:rPr lang="en-US" sz="1000" b="1"/>
              <a:t>Input formats: </a:t>
            </a:r>
            <a:r>
              <a:rPr lang="en-US" sz="1000"/>
              <a:t>inline, block, full docs, markdown-style LaTeX</a:t>
            </a:r>
            <a:endParaRPr lang="en-US" sz="1000"/>
          </a:p>
          <a:p>
            <a:pPr algn="l"/>
            <a:endParaRPr lang="en-US" sz="1000"/>
          </a:p>
          <a:p>
            <a:pPr algn="l"/>
            <a:r>
              <a:rPr lang="en-US" sz="1000" b="1"/>
              <a:t>Main file: </a:t>
            </a:r>
            <a:r>
              <a:rPr lang="en-US" sz="1000" i="1">
                <a:highlight>
                  <a:srgbClr val="FFFF00"/>
                </a:highlight>
              </a:rPr>
              <a:t>app.py</a:t>
            </a:r>
            <a:r>
              <a:rPr lang="en-US" sz="1000"/>
              <a:t> – handles parsing &amp; routing logic</a:t>
            </a:r>
            <a:endParaRPr lang="en-US" sz="1000"/>
          </a:p>
          <a:p>
            <a:pPr algn="l"/>
            <a:endParaRPr lang="en-US" sz="1000"/>
          </a:p>
          <a:p>
            <a:pPr algn="l"/>
            <a:r>
              <a:rPr lang="en-US" sz="1000" b="1">
                <a:sym typeface="+mn-ea"/>
              </a:rPr>
              <a:t>Renderer file: </a:t>
            </a:r>
            <a:r>
              <a:rPr lang="en-US" sz="1000">
                <a:highlight>
                  <a:srgbClr val="FFFF00"/>
                </a:highlight>
                <a:sym typeface="+mn-ea"/>
              </a:rPr>
              <a:t>latex_renderer.py</a:t>
            </a:r>
            <a:r>
              <a:rPr lang="en-US" sz="1000">
                <a:sym typeface="+mn-ea"/>
              </a:rPr>
              <a:t> – LaTeX → PNG (base64)</a:t>
            </a:r>
            <a:endParaRPr lang="en-US" sz="1000"/>
          </a:p>
          <a:p>
            <a:pPr algn="l"/>
            <a:endParaRPr lang="en-US" sz="1000"/>
          </a:p>
          <a:p>
            <a:pPr algn="l"/>
            <a:r>
              <a:rPr lang="en-US" sz="1000" b="1"/>
              <a:t>Function: </a:t>
            </a:r>
            <a:r>
              <a:rPr lang="en-US" sz="1000" i="1">
                <a:highlight>
                  <a:srgbClr val="00FF00"/>
                </a:highlight>
              </a:rPr>
              <a:t>render() </a:t>
            </a:r>
            <a:r>
              <a:rPr lang="en-US" sz="1000"/>
              <a:t>– cleans, detects formats, delegates rendering</a:t>
            </a:r>
            <a:endParaRPr lang="en-US" sz="1000"/>
          </a:p>
          <a:p>
            <a:pPr algn="l"/>
            <a:endParaRPr lang="en-US" sz="1000"/>
          </a:p>
          <a:p>
            <a:pPr algn="l"/>
            <a:r>
              <a:rPr lang="en-US" sz="1000" b="1"/>
              <a:t>Function: </a:t>
            </a:r>
            <a:r>
              <a:rPr lang="en-US" sz="1000" i="1">
                <a:highlight>
                  <a:srgbClr val="00FF00"/>
                </a:highlight>
              </a:rPr>
              <a:t>parse_inline_latex()</a:t>
            </a:r>
            <a:r>
              <a:rPr lang="en-US" sz="1000"/>
              <a:t> – extracts inline math patterns</a:t>
            </a:r>
            <a:endParaRPr lang="en-US" sz="1000"/>
          </a:p>
          <a:p>
            <a:pPr algn="l"/>
            <a:endParaRPr lang="en-US" sz="1000"/>
          </a:p>
          <a:p>
            <a:pPr algn="l"/>
            <a:r>
              <a:rPr lang="en-US" sz="1000" b="1"/>
              <a:t>Steps:</a:t>
            </a:r>
            <a:r>
              <a:rPr lang="en-US" sz="1000"/>
              <a:t> UUID → .tex → .pdf → .png → base64 string</a:t>
            </a:r>
            <a:endParaRPr lang="en-US" sz="1000"/>
          </a:p>
          <a:p>
            <a:pPr algn="l"/>
            <a:endParaRPr lang="en-US" sz="1000"/>
          </a:p>
          <a:p>
            <a:pPr algn="l"/>
            <a:r>
              <a:rPr lang="en-US" sz="1000" b="1"/>
              <a:t>Error handling:</a:t>
            </a:r>
            <a:r>
              <a:rPr lang="en-US" sz="1000"/>
              <a:t> returns plain text if LaTeX fails</a:t>
            </a:r>
            <a:endParaRPr lang="en-US" sz="1000"/>
          </a:p>
          <a:p>
            <a:pPr algn="l"/>
            <a:endParaRPr lang="en-US" sz="1000"/>
          </a:p>
          <a:p>
            <a:pPr algn="l"/>
            <a:r>
              <a:rPr lang="en-US" sz="1000" b="1"/>
              <a:t>File structure:</a:t>
            </a:r>
            <a:r>
              <a:rPr lang="en-US" sz="1000"/>
              <a:t> organized into </a:t>
            </a:r>
            <a:r>
              <a:rPr lang="en-US" sz="1000">
                <a:highlight>
                  <a:srgbClr val="00FFFF"/>
                </a:highlight>
              </a:rPr>
              <a:t>outputs/tex, pdf, aux, logs, png</a:t>
            </a:r>
            <a:endParaRPr lang="en-US" sz="1000">
              <a:highlight>
                <a:srgbClr val="00FFFF"/>
              </a:highlight>
            </a:endParaRPr>
          </a:p>
        </p:txBody>
      </p:sp>
      <p:sp>
        <p:nvSpPr>
          <p:cNvPr id="63" name="Text Box 62"/>
          <p:cNvSpPr txBox="1"/>
          <p:nvPr/>
        </p:nvSpPr>
        <p:spPr>
          <a:xfrm>
            <a:off x="10257790" y="4782185"/>
            <a:ext cx="137477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buNone/>
            </a:pPr>
            <a:r>
              <a:rPr lang="en-US" sz="1100" b="1">
                <a:sym typeface="+mn-ea"/>
              </a:rPr>
              <a:t>Tool:</a:t>
            </a:r>
            <a:r>
              <a:rPr lang="en-US" sz="1100">
                <a:sym typeface="+mn-ea"/>
              </a:rPr>
              <a:t> Docker – bundles LaTeX, Python, ImageMagick</a:t>
            </a:r>
            <a:endParaRPr lang="en-US"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36" name="Group 35"/>
          <p:cNvGrpSpPr/>
          <p:nvPr/>
        </p:nvGrpSpPr>
        <p:grpSpPr>
          <a:xfrm>
            <a:off x="66675" y="76200"/>
            <a:ext cx="4573270" cy="768350"/>
            <a:chOff x="1653" y="916"/>
            <a:chExt cx="7202" cy="1210"/>
          </a:xfrm>
        </p:grpSpPr>
        <p:sp>
          <p:nvSpPr>
            <p:cNvPr id="9" name="Text Box 8"/>
            <p:cNvSpPr txBox="1"/>
            <p:nvPr/>
          </p:nvSpPr>
          <p:spPr>
            <a:xfrm>
              <a:off x="1653" y="916"/>
              <a:ext cx="1510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4400" b="1">
                  <a:solidFill>
                    <a:srgbClr val="688FE5"/>
                  </a:solidFill>
                </a:rPr>
                <a:t>04.</a:t>
              </a:r>
              <a:endParaRPr lang="en-US" sz="4400" b="1">
                <a:solidFill>
                  <a:srgbClr val="688FE5"/>
                </a:solidFill>
              </a:endParaRPr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2955" y="1303"/>
              <a:ext cx="5900" cy="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2200" b="1">
                  <a:solidFill>
                    <a:schemeClr val="tx1"/>
                  </a:solidFill>
                </a:rPr>
                <a:t>RESULTS &amp; DISCUSSIONS</a:t>
              </a:r>
              <a:endParaRPr lang="en-US" sz="22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75260" y="844550"/>
            <a:ext cx="1226820" cy="368300"/>
            <a:chOff x="2111" y="2667"/>
            <a:chExt cx="1932" cy="580"/>
          </a:xfrm>
        </p:grpSpPr>
        <p:sp>
          <p:nvSpPr>
            <p:cNvPr id="7" name="Text Box 6"/>
            <p:cNvSpPr txBox="1"/>
            <p:nvPr/>
          </p:nvSpPr>
          <p:spPr>
            <a:xfrm>
              <a:off x="2335" y="2667"/>
              <a:ext cx="17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vi-VN" altLang="en-US" b="1">
                  <a:sym typeface="+mn-ea"/>
                </a:rPr>
                <a:t>Results</a:t>
              </a:r>
              <a:r>
                <a:rPr lang="en-US" b="1">
                  <a:sym typeface="+mn-ea"/>
                </a:rPr>
                <a:t>:</a:t>
              </a:r>
              <a:endParaRPr lang="en-US" b="1"/>
            </a:p>
          </p:txBody>
        </p:sp>
        <p:sp>
          <p:nvSpPr>
            <p:cNvPr id="8" name="Rectangles 7"/>
            <p:cNvSpPr/>
            <p:nvPr/>
          </p:nvSpPr>
          <p:spPr>
            <a:xfrm>
              <a:off x="2111" y="2845"/>
              <a:ext cx="224" cy="224"/>
            </a:xfrm>
            <a:prstGeom prst="rect">
              <a:avLst/>
            </a:prstGeom>
            <a:solidFill>
              <a:srgbClr val="688F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365240" y="1610995"/>
            <a:ext cx="5256530" cy="3758565"/>
            <a:chOff x="10024" y="2537"/>
            <a:chExt cx="8278" cy="5919"/>
          </a:xfrm>
        </p:grpSpPr>
        <p:sp>
          <p:nvSpPr>
            <p:cNvPr id="34" name="Rounded Rectangle 33"/>
            <p:cNvSpPr/>
            <p:nvPr/>
          </p:nvSpPr>
          <p:spPr>
            <a:xfrm>
              <a:off x="10024" y="2966"/>
              <a:ext cx="8278" cy="5490"/>
            </a:xfrm>
            <a:prstGeom prst="roundRect">
              <a:avLst>
                <a:gd name="adj" fmla="val 0"/>
              </a:avLst>
            </a:prstGeom>
            <a:solidFill>
              <a:srgbClr val="FEC98F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/>
                <a:t>[=</a:t>
              </a:r>
              <a:endParaRPr lang="en-US"/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10923" y="2537"/>
              <a:ext cx="6479" cy="5386"/>
              <a:chOff x="11812" y="3131"/>
              <a:chExt cx="5572" cy="4675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2072" y="3817"/>
                <a:ext cx="634" cy="3663"/>
                <a:chOff x="12130" y="3817"/>
                <a:chExt cx="549" cy="3663"/>
              </a:xfrm>
            </p:grpSpPr>
            <p:cxnSp>
              <p:nvCxnSpPr>
                <p:cNvPr id="22" name="Elbow Connector 21"/>
                <p:cNvCxnSpPr/>
                <p:nvPr/>
              </p:nvCxnSpPr>
              <p:spPr>
                <a:xfrm>
                  <a:off x="12130" y="3817"/>
                  <a:ext cx="535" cy="487"/>
                </a:xfrm>
                <a:prstGeom prst="bentConnector3">
                  <a:avLst>
                    <a:gd name="adj1" fmla="val 2429"/>
                  </a:avLst>
                </a:prstGeom>
                <a:ln w="1905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Elbow Connector 22"/>
                <p:cNvCxnSpPr/>
                <p:nvPr/>
              </p:nvCxnSpPr>
              <p:spPr>
                <a:xfrm rot="5400000" flipV="1">
                  <a:off x="12015" y="4416"/>
                  <a:ext cx="795" cy="532"/>
                </a:xfrm>
                <a:prstGeom prst="bentConnector2">
                  <a:avLst/>
                </a:prstGeom>
                <a:ln w="1905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Elbow Connector 23"/>
                <p:cNvCxnSpPr/>
                <p:nvPr/>
              </p:nvCxnSpPr>
              <p:spPr>
                <a:xfrm rot="5400000" flipV="1">
                  <a:off x="12013" y="5216"/>
                  <a:ext cx="795" cy="532"/>
                </a:xfrm>
                <a:prstGeom prst="bentConnector2">
                  <a:avLst/>
                </a:prstGeom>
                <a:ln w="1905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Elbow Connector 24"/>
                <p:cNvCxnSpPr/>
                <p:nvPr/>
              </p:nvCxnSpPr>
              <p:spPr>
                <a:xfrm rot="5400000" flipV="1">
                  <a:off x="12013" y="6016"/>
                  <a:ext cx="795" cy="532"/>
                </a:xfrm>
                <a:prstGeom prst="bentConnector2">
                  <a:avLst/>
                </a:prstGeom>
                <a:ln w="1905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Elbow Connector 25"/>
                <p:cNvCxnSpPr/>
                <p:nvPr/>
              </p:nvCxnSpPr>
              <p:spPr>
                <a:xfrm rot="5400000" flipV="1">
                  <a:off x="12013" y="6816"/>
                  <a:ext cx="795" cy="532"/>
                </a:xfrm>
                <a:prstGeom prst="bentConnector2">
                  <a:avLst/>
                </a:prstGeom>
                <a:ln w="1905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Rectangles 14"/>
              <p:cNvSpPr/>
              <p:nvPr/>
            </p:nvSpPr>
            <p:spPr>
              <a:xfrm>
                <a:off x="11812" y="3131"/>
                <a:ext cx="5572" cy="645"/>
              </a:xfrm>
              <a:prstGeom prst="rect">
                <a:avLst/>
              </a:prstGeom>
              <a:solidFill>
                <a:srgbClr val="FBA81C"/>
              </a:solidFill>
              <a:ln w="19050"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b="1">
                    <a:sym typeface="+mn-ea"/>
                  </a:rPr>
                  <a:t>Challenges and Limitations</a:t>
                </a:r>
                <a:endParaRPr lang="en-US" b="1">
                  <a:sym typeface="+mn-ea"/>
                </a:endParaRPr>
              </a:p>
            </p:txBody>
          </p:sp>
          <p:sp>
            <p:nvSpPr>
              <p:cNvPr id="16" name="Rectangles 15"/>
              <p:cNvSpPr/>
              <p:nvPr/>
            </p:nvSpPr>
            <p:spPr>
              <a:xfrm>
                <a:off x="12602" y="3966"/>
                <a:ext cx="4398" cy="616"/>
              </a:xfrm>
              <a:prstGeom prst="rect">
                <a:avLst/>
              </a:prstGeom>
              <a:solidFill>
                <a:srgbClr val="FFE9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sz="1400" b="1">
                    <a:solidFill>
                      <a:schemeClr val="accent4">
                        <a:lumMod val="75000"/>
                      </a:schemeClr>
                    </a:solidFill>
                    <a:sym typeface="+mn-ea"/>
                  </a:rPr>
                  <a:t>LaTeX Rendering Errors</a:t>
                </a:r>
                <a:endParaRPr lang="en-US" sz="1400" b="1">
                  <a:solidFill>
                    <a:schemeClr val="accent4">
                      <a:lumMod val="75000"/>
                    </a:schemeClr>
                  </a:solidFill>
                  <a:sym typeface="+mn-ea"/>
                </a:endParaRPr>
              </a:p>
            </p:txBody>
          </p:sp>
          <p:sp>
            <p:nvSpPr>
              <p:cNvPr id="17" name="Rectangles 16"/>
              <p:cNvSpPr/>
              <p:nvPr/>
            </p:nvSpPr>
            <p:spPr>
              <a:xfrm>
                <a:off x="12604" y="4772"/>
                <a:ext cx="4398" cy="616"/>
              </a:xfrm>
              <a:prstGeom prst="rect">
                <a:avLst/>
              </a:prstGeom>
              <a:solidFill>
                <a:srgbClr val="FFE9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>
                  <a:buClrTx/>
                  <a:buSzTx/>
                  <a:buFontTx/>
                </a:pPr>
                <a:r>
                  <a:rPr lang="en-US" sz="1400" b="1">
                    <a:solidFill>
                      <a:schemeClr val="accent4">
                        <a:lumMod val="75000"/>
                      </a:schemeClr>
                    </a:solidFill>
                    <a:sym typeface="+mn-ea"/>
                  </a:rPr>
                  <a:t>Flutter UI Limitations</a:t>
                </a:r>
                <a:endParaRPr lang="en-US" sz="1400" b="1">
                  <a:solidFill>
                    <a:schemeClr val="accent4">
                      <a:lumMod val="75000"/>
                    </a:schemeClr>
                  </a:solidFill>
                  <a:sym typeface="+mn-ea"/>
                </a:endParaRPr>
              </a:p>
            </p:txBody>
          </p:sp>
          <p:sp>
            <p:nvSpPr>
              <p:cNvPr id="18" name="Rectangles 17"/>
              <p:cNvSpPr/>
              <p:nvPr/>
            </p:nvSpPr>
            <p:spPr>
              <a:xfrm>
                <a:off x="12606" y="5578"/>
                <a:ext cx="4398" cy="616"/>
              </a:xfrm>
              <a:prstGeom prst="rect">
                <a:avLst/>
              </a:prstGeom>
              <a:solidFill>
                <a:srgbClr val="FFE9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>
                  <a:buClrTx/>
                  <a:buSzTx/>
                  <a:buFontTx/>
                </a:pPr>
                <a:r>
                  <a:rPr lang="en-US" sz="1400" b="1">
                    <a:solidFill>
                      <a:schemeClr val="accent4">
                        <a:lumMod val="75000"/>
                      </a:schemeClr>
                    </a:solidFill>
                    <a:sym typeface="+mn-ea"/>
                  </a:rPr>
                  <a:t>Slow Response Time</a:t>
                </a:r>
                <a:endParaRPr lang="en-US" sz="1400" b="1">
                  <a:solidFill>
                    <a:schemeClr val="accent4">
                      <a:lumMod val="75000"/>
                    </a:schemeClr>
                  </a:solidFill>
                  <a:sym typeface="+mn-ea"/>
                </a:endParaRPr>
              </a:p>
            </p:txBody>
          </p:sp>
          <p:sp>
            <p:nvSpPr>
              <p:cNvPr id="19" name="Rectangles 18"/>
              <p:cNvSpPr/>
              <p:nvPr/>
            </p:nvSpPr>
            <p:spPr>
              <a:xfrm>
                <a:off x="12608" y="6384"/>
                <a:ext cx="4398" cy="616"/>
              </a:xfrm>
              <a:prstGeom prst="rect">
                <a:avLst/>
              </a:prstGeom>
              <a:solidFill>
                <a:srgbClr val="FFE9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>
                  <a:buClrTx/>
                  <a:buSzTx/>
                  <a:buFontTx/>
                </a:pPr>
                <a:r>
                  <a:rPr lang="en-US" sz="1400" b="1">
                    <a:solidFill>
                      <a:schemeClr val="accent4">
                        <a:lumMod val="75000"/>
                      </a:schemeClr>
                    </a:solidFill>
                    <a:sym typeface="+mn-ea"/>
                  </a:rPr>
                  <a:t>Model Inaccuracy</a:t>
                </a:r>
                <a:endParaRPr lang="en-US" sz="1400" b="1">
                  <a:solidFill>
                    <a:schemeClr val="accent4">
                      <a:lumMod val="75000"/>
                    </a:schemeClr>
                  </a:solidFill>
                  <a:sym typeface="+mn-ea"/>
                </a:endParaRPr>
              </a:p>
            </p:txBody>
          </p:sp>
          <p:sp>
            <p:nvSpPr>
              <p:cNvPr id="21" name="Rectangles 20"/>
              <p:cNvSpPr/>
              <p:nvPr/>
            </p:nvSpPr>
            <p:spPr>
              <a:xfrm>
                <a:off x="12610" y="7190"/>
                <a:ext cx="4398" cy="616"/>
              </a:xfrm>
              <a:prstGeom prst="rect">
                <a:avLst/>
              </a:prstGeom>
              <a:solidFill>
                <a:srgbClr val="FFE9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>
                  <a:buClrTx/>
                  <a:buSzTx/>
                  <a:buFontTx/>
                </a:pPr>
                <a:r>
                  <a:rPr lang="en-US" sz="1400" b="1">
                    <a:solidFill>
                      <a:schemeClr val="accent4">
                        <a:lumMod val="75000"/>
                      </a:schemeClr>
                    </a:solidFill>
                    <a:sym typeface="+mn-ea"/>
                  </a:rPr>
                  <a:t>Data Loss on Restart</a:t>
                </a:r>
                <a:endParaRPr lang="en-US" sz="1400" b="1">
                  <a:solidFill>
                    <a:schemeClr val="accent4">
                      <a:lumMod val="75000"/>
                    </a:schemeClr>
                  </a:solidFill>
                  <a:sym typeface="+mn-ea"/>
                </a:endParaRPr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454660" y="1640840"/>
            <a:ext cx="5256530" cy="3758565"/>
            <a:chOff x="716" y="2584"/>
            <a:chExt cx="8278" cy="5919"/>
          </a:xfrm>
        </p:grpSpPr>
        <p:sp>
          <p:nvSpPr>
            <p:cNvPr id="4" name="Rounded Rectangle 3"/>
            <p:cNvSpPr/>
            <p:nvPr/>
          </p:nvSpPr>
          <p:spPr>
            <a:xfrm>
              <a:off x="716" y="3013"/>
              <a:ext cx="8278" cy="5490"/>
            </a:xfrm>
            <a:prstGeom prst="roundRect">
              <a:avLst>
                <a:gd name="adj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1615" y="2584"/>
              <a:ext cx="6478" cy="5429"/>
              <a:chOff x="1615" y="2584"/>
              <a:chExt cx="6478" cy="5429"/>
            </a:xfrm>
          </p:grpSpPr>
          <p:cxnSp>
            <p:nvCxnSpPr>
              <p:cNvPr id="11" name="Elbow Connector 10"/>
              <p:cNvCxnSpPr/>
              <p:nvPr/>
            </p:nvCxnSpPr>
            <p:spPr>
              <a:xfrm>
                <a:off x="1917" y="3374"/>
                <a:ext cx="718" cy="561"/>
              </a:xfrm>
              <a:prstGeom prst="bentConnector3">
                <a:avLst>
                  <a:gd name="adj1" fmla="val 2429"/>
                </a:avLst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Elbow Connector 11"/>
              <p:cNvCxnSpPr/>
              <p:nvPr/>
            </p:nvCxnSpPr>
            <p:spPr>
              <a:xfrm rot="5400000" flipV="1">
                <a:off x="1653" y="4198"/>
                <a:ext cx="1294" cy="733"/>
              </a:xfrm>
              <a:prstGeom prst="bentConnector3">
                <a:avLst>
                  <a:gd name="adj1" fmla="val 98802"/>
                </a:avLst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Elbow Connector 12"/>
              <p:cNvCxnSpPr/>
              <p:nvPr/>
            </p:nvCxnSpPr>
            <p:spPr>
              <a:xfrm rot="5400000" flipV="1">
                <a:off x="1692" y="5444"/>
                <a:ext cx="1201" cy="715"/>
              </a:xfrm>
              <a:prstGeom prst="bentConnector3">
                <a:avLst>
                  <a:gd name="adj1" fmla="val 98751"/>
                </a:avLst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Elbow Connector 13"/>
              <p:cNvCxnSpPr/>
              <p:nvPr/>
            </p:nvCxnSpPr>
            <p:spPr>
              <a:xfrm rot="5400000" flipV="1">
                <a:off x="1713" y="6619"/>
                <a:ext cx="1151" cy="708"/>
              </a:xfrm>
              <a:prstGeom prst="bentConnector3">
                <a:avLst>
                  <a:gd name="adj1" fmla="val 99609"/>
                </a:avLst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8" name="Rectangles 37"/>
              <p:cNvSpPr/>
              <p:nvPr/>
            </p:nvSpPr>
            <p:spPr>
              <a:xfrm>
                <a:off x="1615" y="2584"/>
                <a:ext cx="6479" cy="743"/>
              </a:xfrm>
              <a:prstGeom prst="rect">
                <a:avLst/>
              </a:prstGeom>
              <a:solidFill>
                <a:srgbClr val="01BE7E"/>
              </a:solidFill>
              <a:ln w="19050"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b="1">
                    <a:sym typeface="+mn-ea"/>
                  </a:rPr>
                  <a:t>Results</a:t>
                </a:r>
                <a:endParaRPr lang="en-US" b="1">
                  <a:sym typeface="+mn-ea"/>
                </a:endParaRPr>
              </a:p>
            </p:txBody>
          </p:sp>
          <p:sp>
            <p:nvSpPr>
              <p:cNvPr id="39" name="Rectangles 38"/>
              <p:cNvSpPr/>
              <p:nvPr/>
            </p:nvSpPr>
            <p:spPr>
              <a:xfrm>
                <a:off x="2534" y="3546"/>
                <a:ext cx="5114" cy="979"/>
              </a:xfrm>
              <a:prstGeom prst="rect">
                <a:avLst/>
              </a:prstGeom>
              <a:solidFill>
                <a:srgbClr val="FFE9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>
                  <a:buClrTx/>
                  <a:buSzTx/>
                  <a:buFontTx/>
                </a:pPr>
                <a:r>
                  <a:rPr lang="en-US" sz="1400" b="1">
                    <a:solidFill>
                      <a:schemeClr val="accent4">
                        <a:lumMod val="75000"/>
                      </a:schemeClr>
                    </a:solidFill>
                    <a:sym typeface="+mn-ea"/>
                  </a:rPr>
                  <a:t>Full Integration </a:t>
                </a:r>
                <a:endParaRPr lang="en-US" sz="1400" b="1">
                  <a:solidFill>
                    <a:schemeClr val="accent4">
                      <a:lumMod val="75000"/>
                    </a:schemeClr>
                  </a:solidFill>
                  <a:sym typeface="+mn-ea"/>
                </a:endParaRPr>
              </a:p>
              <a:p>
                <a:pPr algn="ctr">
                  <a:buClrTx/>
                  <a:buSzTx/>
                  <a:buFontTx/>
                </a:pPr>
                <a:r>
                  <a:rPr lang="en-US" sz="1400" b="1">
                    <a:solidFill>
                      <a:schemeClr val="accent4">
                        <a:lumMod val="75000"/>
                      </a:schemeClr>
                    </a:solidFill>
                    <a:sym typeface="+mn-ea"/>
                  </a:rPr>
                  <a:t>Flutter App, AI Model &amp; Middleware</a:t>
                </a:r>
                <a:endParaRPr lang="en-US" sz="1400" b="1">
                  <a:solidFill>
                    <a:schemeClr val="accent4">
                      <a:lumMod val="75000"/>
                    </a:schemeClr>
                  </a:solidFill>
                  <a:sym typeface="+mn-ea"/>
                </a:endParaRPr>
              </a:p>
            </p:txBody>
          </p:sp>
          <p:sp>
            <p:nvSpPr>
              <p:cNvPr id="40" name="Rectangles 39"/>
              <p:cNvSpPr/>
              <p:nvPr/>
            </p:nvSpPr>
            <p:spPr>
              <a:xfrm>
                <a:off x="2536" y="4707"/>
                <a:ext cx="5114" cy="979"/>
              </a:xfrm>
              <a:prstGeom prst="rect">
                <a:avLst/>
              </a:prstGeom>
              <a:solidFill>
                <a:srgbClr val="FFE9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>
                  <a:buClrTx/>
                  <a:buSzTx/>
                  <a:buFontTx/>
                </a:pPr>
                <a:r>
                  <a:rPr lang="en-US" sz="1400" b="1">
                    <a:solidFill>
                      <a:schemeClr val="accent4">
                        <a:lumMod val="75000"/>
                      </a:schemeClr>
                    </a:solidFill>
                    <a:sym typeface="+mn-ea"/>
                  </a:rPr>
                  <a:t>Accurately Rendered </a:t>
                </a:r>
                <a:r>
                  <a:rPr lang="en-US" sz="1400" b="1">
                    <a:solidFill>
                      <a:schemeClr val="accent4">
                        <a:lumMod val="75000"/>
                      </a:schemeClr>
                    </a:solidFill>
                    <a:sym typeface="+mn-ea"/>
                  </a:rPr>
                  <a:t>LaTeX Code </a:t>
                </a:r>
                <a:r>
                  <a:rPr lang="en-US" sz="1400" b="1">
                    <a:solidFill>
                      <a:schemeClr val="accent4">
                        <a:lumMod val="75000"/>
                      </a:schemeClr>
                    </a:solidFill>
                    <a:sym typeface="+mn-ea"/>
                  </a:rPr>
                  <a:t>into Images</a:t>
                </a:r>
                <a:endParaRPr lang="en-US" sz="1400" b="1">
                  <a:solidFill>
                    <a:schemeClr val="accent4">
                      <a:lumMod val="75000"/>
                    </a:schemeClr>
                  </a:solidFill>
                  <a:sym typeface="+mn-ea"/>
                </a:endParaRPr>
              </a:p>
            </p:txBody>
          </p:sp>
          <p:sp>
            <p:nvSpPr>
              <p:cNvPr id="41" name="Rectangles 40"/>
              <p:cNvSpPr/>
              <p:nvPr/>
            </p:nvSpPr>
            <p:spPr>
              <a:xfrm>
                <a:off x="2538" y="5868"/>
                <a:ext cx="5114" cy="979"/>
              </a:xfrm>
              <a:prstGeom prst="rect">
                <a:avLst/>
              </a:prstGeom>
              <a:solidFill>
                <a:srgbClr val="FFE9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>
                  <a:buClrTx/>
                  <a:buSzTx/>
                  <a:buFontTx/>
                </a:pPr>
                <a:r>
                  <a:rPr lang="en-US" sz="1400" b="1">
                    <a:solidFill>
                      <a:schemeClr val="accent4">
                        <a:lumMod val="75000"/>
                      </a:schemeClr>
                    </a:solidFill>
                    <a:sym typeface="+mn-ea"/>
                  </a:rPr>
                  <a:t>Flutter App Receives &amp; Displays Responses Smoothly</a:t>
                </a:r>
                <a:endParaRPr lang="en-US" sz="1400" b="1">
                  <a:solidFill>
                    <a:schemeClr val="accent4">
                      <a:lumMod val="75000"/>
                    </a:schemeClr>
                  </a:solidFill>
                  <a:sym typeface="+mn-ea"/>
                </a:endParaRPr>
              </a:p>
            </p:txBody>
          </p:sp>
          <p:sp>
            <p:nvSpPr>
              <p:cNvPr id="42" name="Rectangles 41"/>
              <p:cNvSpPr/>
              <p:nvPr/>
            </p:nvSpPr>
            <p:spPr>
              <a:xfrm>
                <a:off x="2534" y="7029"/>
                <a:ext cx="5114" cy="985"/>
              </a:xfrm>
              <a:prstGeom prst="rect">
                <a:avLst/>
              </a:prstGeom>
              <a:solidFill>
                <a:srgbClr val="FFE9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>
                  <a:buClrTx/>
                  <a:buSzTx/>
                  <a:buFontTx/>
                </a:pPr>
                <a:r>
                  <a:rPr lang="en-US" sz="1400" b="1">
                    <a:solidFill>
                      <a:schemeClr val="accent4">
                        <a:lumMod val="75000"/>
                      </a:schemeClr>
                    </a:solidFill>
                    <a:sym typeface="+mn-ea"/>
                  </a:rPr>
                  <a:t>Comprehensive Testing &amp; Debugging</a:t>
                </a:r>
                <a:endParaRPr lang="en-US" sz="1400" b="1">
                  <a:solidFill>
                    <a:schemeClr val="accent4">
                      <a:lumMod val="75000"/>
                    </a:schemeClr>
                  </a:solidFill>
                  <a:sym typeface="+mn-ea"/>
                </a:endParaRPr>
              </a:p>
            </p:txBody>
          </p:sp>
        </p:grpSp>
      </p:grpSp>
      <p:sp>
        <p:nvSpPr>
          <p:cNvPr id="57" name="Text Box 56"/>
          <p:cNvSpPr txBox="1"/>
          <p:nvPr/>
        </p:nvSpPr>
        <p:spPr>
          <a:xfrm>
            <a:off x="11783060" y="6520815"/>
            <a:ext cx="4089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vi-VN" altLang="en-US" sz="1600"/>
              <a:t>10</a:t>
            </a:r>
            <a:endParaRPr lang="en-US" altLang="vi-VN"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36" name="Group 35"/>
          <p:cNvGrpSpPr/>
          <p:nvPr/>
        </p:nvGrpSpPr>
        <p:grpSpPr>
          <a:xfrm>
            <a:off x="66675" y="76200"/>
            <a:ext cx="4573270" cy="768350"/>
            <a:chOff x="1653" y="916"/>
            <a:chExt cx="7202" cy="1210"/>
          </a:xfrm>
        </p:grpSpPr>
        <p:sp>
          <p:nvSpPr>
            <p:cNvPr id="9" name="Text Box 8"/>
            <p:cNvSpPr txBox="1"/>
            <p:nvPr/>
          </p:nvSpPr>
          <p:spPr>
            <a:xfrm>
              <a:off x="1653" y="916"/>
              <a:ext cx="1510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4400" b="1">
                  <a:solidFill>
                    <a:srgbClr val="688FE5"/>
                  </a:solidFill>
                </a:rPr>
                <a:t>04.</a:t>
              </a:r>
              <a:endParaRPr lang="en-US" sz="4400" b="1">
                <a:solidFill>
                  <a:srgbClr val="688FE5"/>
                </a:solidFill>
              </a:endParaRPr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2955" y="1303"/>
              <a:ext cx="5900" cy="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2200" b="1">
                  <a:solidFill>
                    <a:schemeClr val="tx1"/>
                  </a:solidFill>
                </a:rPr>
                <a:t>RESULTS &amp; DISCUSSIONS</a:t>
              </a:r>
              <a:endParaRPr lang="en-US" sz="22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75260" y="844550"/>
            <a:ext cx="1747520" cy="368300"/>
            <a:chOff x="2111" y="2667"/>
            <a:chExt cx="2752" cy="580"/>
          </a:xfrm>
        </p:grpSpPr>
        <p:sp>
          <p:nvSpPr>
            <p:cNvPr id="7" name="Text Box 6"/>
            <p:cNvSpPr txBox="1"/>
            <p:nvPr/>
          </p:nvSpPr>
          <p:spPr>
            <a:xfrm>
              <a:off x="2335" y="2667"/>
              <a:ext cx="25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vi-VN" b="1">
                  <a:sym typeface="+mn-ea"/>
                </a:rPr>
                <a:t>Discussions</a:t>
              </a:r>
              <a:r>
                <a:rPr lang="en-US" b="1">
                  <a:sym typeface="+mn-ea"/>
                </a:rPr>
                <a:t>:</a:t>
              </a:r>
              <a:endParaRPr lang="en-US" b="1"/>
            </a:p>
          </p:txBody>
        </p:sp>
        <p:sp>
          <p:nvSpPr>
            <p:cNvPr id="8" name="Rectangles 7"/>
            <p:cNvSpPr/>
            <p:nvPr/>
          </p:nvSpPr>
          <p:spPr>
            <a:xfrm>
              <a:off x="2111" y="2845"/>
              <a:ext cx="224" cy="224"/>
            </a:xfrm>
            <a:prstGeom prst="rect">
              <a:avLst/>
            </a:prstGeom>
            <a:solidFill>
              <a:srgbClr val="688F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46" name="Text Box 45"/>
          <p:cNvSpPr txBox="1"/>
          <p:nvPr/>
        </p:nvSpPr>
        <p:spPr>
          <a:xfrm>
            <a:off x="11783060" y="6520815"/>
            <a:ext cx="3937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vi-VN" altLang="en-US" sz="1600"/>
              <a:t>11</a:t>
            </a:r>
            <a:endParaRPr lang="en-US" altLang="vi-VN" sz="1600"/>
          </a:p>
        </p:txBody>
      </p:sp>
      <p:grpSp>
        <p:nvGrpSpPr>
          <p:cNvPr id="37" name="Group 36"/>
          <p:cNvGrpSpPr/>
          <p:nvPr/>
        </p:nvGrpSpPr>
        <p:grpSpPr>
          <a:xfrm>
            <a:off x="3033395" y="1350778"/>
            <a:ext cx="6012815" cy="4301992"/>
            <a:chOff x="456" y="2623"/>
            <a:chExt cx="9469" cy="6775"/>
          </a:xfrm>
        </p:grpSpPr>
        <p:grpSp>
          <p:nvGrpSpPr>
            <p:cNvPr id="12" name="Group 11"/>
            <p:cNvGrpSpPr/>
            <p:nvPr/>
          </p:nvGrpSpPr>
          <p:grpSpPr>
            <a:xfrm>
              <a:off x="634" y="2623"/>
              <a:ext cx="9291" cy="6775"/>
              <a:chOff x="804" y="2153"/>
              <a:chExt cx="10020" cy="7248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804" y="2636"/>
                <a:ext cx="10020" cy="6765"/>
              </a:xfrm>
              <a:prstGeom prst="rect">
                <a:avLst/>
              </a:prstGeom>
            </p:spPr>
          </p:pic>
          <p:sp>
            <p:nvSpPr>
              <p:cNvPr id="6" name="Text Box 5"/>
              <p:cNvSpPr txBox="1"/>
              <p:nvPr/>
            </p:nvSpPr>
            <p:spPr>
              <a:xfrm>
                <a:off x="2366" y="2153"/>
                <a:ext cx="6895" cy="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vi-VN" altLang="en-US" sz="1200" i="1"/>
                  <a:t>Table: </a:t>
                </a:r>
                <a:r>
                  <a:rPr lang="en-US" altLang="vi-VN" sz="1200" i="1"/>
                  <a:t>Comparision with other systems</a:t>
                </a:r>
                <a:endParaRPr lang="en-US" altLang="vi-VN" sz="1200" i="1"/>
              </a:p>
            </p:txBody>
          </p:sp>
        </p:grpSp>
        <p:sp>
          <p:nvSpPr>
            <p:cNvPr id="13" name="Rectangles 12"/>
            <p:cNvSpPr/>
            <p:nvPr/>
          </p:nvSpPr>
          <p:spPr>
            <a:xfrm>
              <a:off x="456" y="6244"/>
              <a:ext cx="9468" cy="1042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38" name="Text Box 37"/>
          <p:cNvSpPr txBox="1"/>
          <p:nvPr/>
        </p:nvSpPr>
        <p:spPr>
          <a:xfrm>
            <a:off x="9142095" y="2626995"/>
            <a:ext cx="2799080" cy="368300"/>
          </a:xfrm>
          <a:prstGeom prst="rect">
            <a:avLst/>
          </a:prstGeom>
          <a:ln>
            <a:solidFill>
              <a:srgbClr val="0070C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pPr algn="l"/>
            <a:r>
              <a:rPr lang="en-US" i="1">
                <a:solidFill>
                  <a:srgbClr val="0070C0"/>
                </a:solidFill>
              </a:rPr>
              <a:t>What </a:t>
            </a:r>
            <a:r>
              <a:rPr lang="vi-VN" altLang="en-US" i="1">
                <a:solidFill>
                  <a:srgbClr val="0070C0"/>
                </a:solidFill>
              </a:rPr>
              <a:t>can our system </a:t>
            </a:r>
            <a:r>
              <a:rPr lang="vi-VN" altLang="en-US" b="1" i="1">
                <a:solidFill>
                  <a:srgbClr val="0070C0"/>
                </a:solidFill>
              </a:rPr>
              <a:t>do</a:t>
            </a:r>
            <a:r>
              <a:rPr lang="en-US" i="1">
                <a:solidFill>
                  <a:srgbClr val="0070C0"/>
                </a:solidFill>
              </a:rPr>
              <a:t>?</a:t>
            </a:r>
            <a:endParaRPr lang="en-US" i="1">
              <a:solidFill>
                <a:srgbClr val="0070C0"/>
              </a:solidFill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3112135" y="1971675"/>
            <a:ext cx="1284605" cy="3697605"/>
          </a:xfrm>
          <a:prstGeom prst="rect">
            <a:avLst/>
          </a:prstGeom>
          <a:noFill/>
          <a:ln w="38100"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41" name="Elbow Connector 40"/>
          <p:cNvCxnSpPr/>
          <p:nvPr/>
        </p:nvCxnSpPr>
        <p:spPr>
          <a:xfrm rot="16200000" flipH="1">
            <a:off x="6356350" y="-984885"/>
            <a:ext cx="655320" cy="6568440"/>
          </a:xfrm>
          <a:prstGeom prst="bentConnector3">
            <a:avLst>
              <a:gd name="adj1" fmla="val -146996"/>
            </a:avLst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Elbow Connector 3"/>
          <p:cNvCxnSpPr/>
          <p:nvPr/>
        </p:nvCxnSpPr>
        <p:spPr>
          <a:xfrm rot="10800000" flipV="1">
            <a:off x="5394325" y="3980180"/>
            <a:ext cx="3650615" cy="2350135"/>
          </a:xfrm>
          <a:prstGeom prst="bentConnector3">
            <a:avLst>
              <a:gd name="adj1" fmla="val -24908"/>
            </a:avLst>
          </a:prstGeom>
          <a:ln w="381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1922780" y="6146800"/>
            <a:ext cx="3472180" cy="3683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pPr algn="l"/>
            <a:r>
              <a:rPr lang="en-US" i="1">
                <a:solidFill>
                  <a:srgbClr val="00B050"/>
                </a:solidFill>
              </a:rPr>
              <a:t>What </a:t>
            </a:r>
            <a:r>
              <a:rPr lang="vi-VN" altLang="en-US" i="1">
                <a:solidFill>
                  <a:srgbClr val="00B050"/>
                </a:solidFill>
              </a:rPr>
              <a:t>criteria our system </a:t>
            </a:r>
            <a:r>
              <a:rPr lang="vi-VN" altLang="en-US" b="1" i="1">
                <a:solidFill>
                  <a:srgbClr val="00B050"/>
                </a:solidFill>
              </a:rPr>
              <a:t>better</a:t>
            </a:r>
            <a:r>
              <a:rPr lang="en-US" i="1">
                <a:solidFill>
                  <a:srgbClr val="00B050"/>
                </a:solidFill>
              </a:rPr>
              <a:t>?</a:t>
            </a:r>
            <a:endParaRPr lang="en-US" i="1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36" name="Group 35"/>
          <p:cNvGrpSpPr/>
          <p:nvPr/>
        </p:nvGrpSpPr>
        <p:grpSpPr>
          <a:xfrm>
            <a:off x="66675" y="76200"/>
            <a:ext cx="5712460" cy="768350"/>
            <a:chOff x="1653" y="916"/>
            <a:chExt cx="8996" cy="1210"/>
          </a:xfrm>
        </p:grpSpPr>
        <p:sp>
          <p:nvSpPr>
            <p:cNvPr id="9" name="Text Box 8"/>
            <p:cNvSpPr txBox="1"/>
            <p:nvPr/>
          </p:nvSpPr>
          <p:spPr>
            <a:xfrm>
              <a:off x="1653" y="916"/>
              <a:ext cx="1510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4400" b="1">
                  <a:solidFill>
                    <a:srgbClr val="B69FD5"/>
                  </a:solidFill>
                </a:rPr>
                <a:t>05.</a:t>
              </a:r>
              <a:endParaRPr lang="en-US" sz="4400" b="1">
                <a:solidFill>
                  <a:srgbClr val="B69FD5"/>
                </a:solidFill>
              </a:endParaRPr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2955" y="1303"/>
              <a:ext cx="7694" cy="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2200" b="1">
                  <a:solidFill>
                    <a:schemeClr val="tx1"/>
                  </a:solidFill>
                </a:rPr>
                <a:t>CONCLUSIONS &amp; FUTURE WORKS</a:t>
              </a:r>
              <a:endParaRPr lang="en-US" sz="22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75260" y="844550"/>
            <a:ext cx="1772920" cy="368300"/>
            <a:chOff x="2111" y="2667"/>
            <a:chExt cx="2792" cy="580"/>
          </a:xfrm>
        </p:grpSpPr>
        <p:sp>
          <p:nvSpPr>
            <p:cNvPr id="7" name="Text Box 6"/>
            <p:cNvSpPr txBox="1"/>
            <p:nvPr/>
          </p:nvSpPr>
          <p:spPr>
            <a:xfrm>
              <a:off x="2335" y="2667"/>
              <a:ext cx="256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vi-VN" altLang="en-US" b="1">
                  <a:sym typeface="+mn-ea"/>
                </a:rPr>
                <a:t>Conclusions</a:t>
              </a:r>
              <a:r>
                <a:rPr lang="en-US" b="1">
                  <a:sym typeface="+mn-ea"/>
                </a:rPr>
                <a:t>:</a:t>
              </a:r>
              <a:endParaRPr lang="en-US" b="1"/>
            </a:p>
          </p:txBody>
        </p:sp>
        <p:sp>
          <p:nvSpPr>
            <p:cNvPr id="8" name="Rectangles 7"/>
            <p:cNvSpPr/>
            <p:nvPr/>
          </p:nvSpPr>
          <p:spPr>
            <a:xfrm>
              <a:off x="2111" y="2845"/>
              <a:ext cx="224" cy="224"/>
            </a:xfrm>
            <a:prstGeom prst="rect">
              <a:avLst/>
            </a:prstGeom>
            <a:solidFill>
              <a:srgbClr val="B69F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46" name="Text Box 45"/>
          <p:cNvSpPr txBox="1"/>
          <p:nvPr/>
        </p:nvSpPr>
        <p:spPr>
          <a:xfrm>
            <a:off x="11783060" y="6520815"/>
            <a:ext cx="4089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vi-VN" altLang="en-US" sz="1600"/>
              <a:t>12</a:t>
            </a:r>
            <a:endParaRPr lang="vi-VN" altLang="en-US" sz="1600"/>
          </a:p>
        </p:txBody>
      </p:sp>
      <p:pic>
        <p:nvPicPr>
          <p:cNvPr id="3" name="Picture 2" descr="image-removebg-preview(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00" y="1305560"/>
            <a:ext cx="4533265" cy="504063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5214620" y="1495425"/>
            <a:ext cx="6419850" cy="1116330"/>
            <a:chOff x="8422" y="2355"/>
            <a:chExt cx="10110" cy="1758"/>
          </a:xfrm>
        </p:grpSpPr>
        <p:sp>
          <p:nvSpPr>
            <p:cNvPr id="5" name="Rectangles 4"/>
            <p:cNvSpPr/>
            <p:nvPr/>
          </p:nvSpPr>
          <p:spPr>
            <a:xfrm>
              <a:off x="9553" y="2362"/>
              <a:ext cx="135" cy="1605"/>
            </a:xfrm>
            <a:prstGeom prst="rect">
              <a:avLst/>
            </a:prstGeom>
            <a:solidFill>
              <a:srgbClr val="9212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1" name="Pentagon 20"/>
            <p:cNvSpPr/>
            <p:nvPr/>
          </p:nvSpPr>
          <p:spPr>
            <a:xfrm>
              <a:off x="9842" y="2361"/>
              <a:ext cx="8691" cy="1606"/>
            </a:xfrm>
            <a:prstGeom prst="homePlate">
              <a:avLst>
                <a:gd name="adj" fmla="val 18866"/>
              </a:avLst>
            </a:prstGeom>
            <a:solidFill>
              <a:srgbClr val="C31828"/>
            </a:solidFill>
            <a:ln>
              <a:solidFill>
                <a:srgbClr val="9212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sz="1600" b="1">
                  <a:sym typeface="+mn-ea"/>
                </a:rPr>
                <a:t>Practical Problem </a:t>
              </a:r>
              <a:endParaRPr lang="en-US" sz="1600" b="1">
                <a:sym typeface="+mn-ea"/>
              </a:endParaRPr>
            </a:p>
            <a:p>
              <a:pPr algn="l"/>
              <a:r>
                <a:rPr lang="vi-VN" altLang="en-US" sz="1400" i="1">
                  <a:sym typeface="+mn-ea"/>
                </a:rPr>
                <a:t>Based-text format </a:t>
              </a:r>
              <a:r>
                <a:rPr lang="en-US" sz="1400" i="1">
                  <a:sym typeface="+mn-ea"/>
                </a:rPr>
                <a:t>AI generates scientific content (LaTeX, TikZ)</a:t>
              </a:r>
              <a:endParaRPr lang="en-US" sz="1400" i="1"/>
            </a:p>
            <a:p>
              <a:pPr algn="l"/>
              <a:r>
                <a:rPr lang="en-US" sz="1400" i="1">
                  <a:sym typeface="+mn-ea"/>
                </a:rPr>
                <a:t>→ </a:t>
              </a:r>
              <a:r>
                <a:rPr lang="vi-VN" altLang="en-US" sz="1400" i="1">
                  <a:sym typeface="+mn-ea"/>
                </a:rPr>
                <a:t>D</a:t>
              </a:r>
              <a:r>
                <a:rPr lang="en-US" sz="1400" i="1">
                  <a:sym typeface="+mn-ea"/>
                </a:rPr>
                <a:t>ifficult view</a:t>
              </a:r>
              <a:r>
                <a:rPr lang="vi-VN" altLang="en-US" sz="1400" i="1">
                  <a:sym typeface="+mn-ea"/>
                </a:rPr>
                <a:t>ing</a:t>
              </a:r>
              <a:r>
                <a:rPr lang="en-US" sz="1400" i="1">
                  <a:sym typeface="+mn-ea"/>
                </a:rPr>
                <a:t> without technical expertise.</a:t>
              </a:r>
              <a:endParaRPr lang="en-US" sz="1400" i="1">
                <a:sym typeface="+mn-ea"/>
              </a:endParaRPr>
            </a:p>
          </p:txBody>
        </p:sp>
        <p:pic>
          <p:nvPicPr>
            <p:cNvPr id="26" name="Picture 25" descr="image-removebg-preview(4)"/>
            <p:cNvPicPr>
              <a:picLocks noChangeAspect="1"/>
            </p:cNvPicPr>
            <p:nvPr/>
          </p:nvPicPr>
          <p:blipFill>
            <a:blip r:embed="rId2"/>
            <a:srcRect b="78044"/>
            <a:stretch>
              <a:fillRect/>
            </a:stretch>
          </p:blipFill>
          <p:spPr>
            <a:xfrm>
              <a:off x="8422" y="2355"/>
              <a:ext cx="974" cy="1758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5214620" y="2722245"/>
            <a:ext cx="6420485" cy="1192530"/>
            <a:chOff x="8422" y="4287"/>
            <a:chExt cx="10111" cy="1878"/>
          </a:xfrm>
        </p:grpSpPr>
        <p:sp>
          <p:nvSpPr>
            <p:cNvPr id="6" name="Rectangles 5"/>
            <p:cNvSpPr/>
            <p:nvPr/>
          </p:nvSpPr>
          <p:spPr>
            <a:xfrm>
              <a:off x="9553" y="4287"/>
              <a:ext cx="135" cy="1605"/>
            </a:xfrm>
            <a:prstGeom prst="rect">
              <a:avLst/>
            </a:prstGeom>
            <a:solidFill>
              <a:srgbClr val="CD5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4" name="Pentagon 23"/>
            <p:cNvSpPr/>
            <p:nvPr/>
          </p:nvSpPr>
          <p:spPr>
            <a:xfrm>
              <a:off x="9842" y="4288"/>
              <a:ext cx="8691" cy="1606"/>
            </a:xfrm>
            <a:prstGeom prst="homePlate">
              <a:avLst>
                <a:gd name="adj" fmla="val 18866"/>
              </a:avLst>
            </a:prstGeom>
            <a:solidFill>
              <a:srgbClr val="FE6F15"/>
            </a:solidFill>
            <a:ln>
              <a:solidFill>
                <a:srgbClr val="CD5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>
                <a:buClrTx/>
                <a:buSzTx/>
                <a:buNone/>
              </a:pPr>
              <a:r>
                <a:rPr lang="en-US" sz="1600" b="1">
                  <a:sym typeface="+mn-ea"/>
                </a:rPr>
                <a:t>Proposal System </a:t>
              </a:r>
              <a:endParaRPr lang="en-US" sz="1600" b="1">
                <a:sym typeface="+mn-ea"/>
              </a:endParaRPr>
            </a:p>
            <a:p>
              <a:pPr algn="l">
                <a:buClrTx/>
                <a:buSzTx/>
                <a:buNone/>
              </a:pPr>
              <a:r>
                <a:rPr lang="en-US" sz="1400" i="1">
                  <a:sym typeface="+mn-ea"/>
                </a:rPr>
                <a:t>Develop middleware system between AI </a:t>
              </a:r>
              <a:r>
                <a:rPr lang="vi-VN" altLang="en-US" sz="1400" i="1">
                  <a:sym typeface="+mn-ea"/>
                </a:rPr>
                <a:t>&amp; A</a:t>
              </a:r>
              <a:r>
                <a:rPr lang="en-US" sz="1400" i="1">
                  <a:sym typeface="+mn-ea"/>
                </a:rPr>
                <a:t>pp</a:t>
              </a:r>
              <a:endParaRPr lang="en-US" sz="1400" i="1">
                <a:sym typeface="+mn-ea"/>
              </a:endParaRPr>
            </a:p>
            <a:p>
              <a:pPr algn="l">
                <a:buClrTx/>
                <a:buSzTx/>
                <a:buNone/>
              </a:pPr>
              <a:r>
                <a:rPr lang="en-US" sz="1400" i="1">
                  <a:sym typeface="+mn-ea"/>
                </a:rPr>
                <a:t>→</a:t>
              </a:r>
              <a:r>
                <a:rPr lang="vi-VN" altLang="en-US" sz="1400" i="1">
                  <a:sym typeface="+mn-ea"/>
                </a:rPr>
                <a:t> A</a:t>
              </a:r>
              <a:r>
                <a:rPr lang="en-US" sz="1400" i="1">
                  <a:sym typeface="+mn-ea"/>
                </a:rPr>
                <a:t>utomatically extract </a:t>
              </a:r>
              <a:r>
                <a:rPr lang="vi-VN" altLang="en-US" sz="1400" i="1">
                  <a:sym typeface="+mn-ea"/>
                </a:rPr>
                <a:t>&amp; </a:t>
              </a:r>
              <a:r>
                <a:rPr lang="en-US" sz="1400" i="1">
                  <a:sym typeface="+mn-ea"/>
                </a:rPr>
                <a:t>visualize TikZ content.</a:t>
              </a:r>
              <a:endParaRPr lang="en-US" sz="1400" i="1"/>
            </a:p>
          </p:txBody>
        </p:sp>
        <p:pic>
          <p:nvPicPr>
            <p:cNvPr id="27" name="Picture 26" descr="image-removebg-preview(4)"/>
            <p:cNvPicPr>
              <a:picLocks noChangeAspect="1"/>
            </p:cNvPicPr>
            <p:nvPr/>
          </p:nvPicPr>
          <p:blipFill>
            <a:blip r:embed="rId2"/>
            <a:srcRect t="27526" b="50806"/>
            <a:stretch>
              <a:fillRect/>
            </a:stretch>
          </p:blipFill>
          <p:spPr>
            <a:xfrm>
              <a:off x="8422" y="4430"/>
              <a:ext cx="974" cy="1735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5214620" y="3944620"/>
            <a:ext cx="6420485" cy="1137285"/>
            <a:chOff x="8422" y="6212"/>
            <a:chExt cx="10111" cy="1791"/>
          </a:xfrm>
        </p:grpSpPr>
        <p:sp>
          <p:nvSpPr>
            <p:cNvPr id="11" name="Rectangles 10"/>
            <p:cNvSpPr/>
            <p:nvPr/>
          </p:nvSpPr>
          <p:spPr>
            <a:xfrm>
              <a:off x="9553" y="6212"/>
              <a:ext cx="135" cy="1605"/>
            </a:xfrm>
            <a:prstGeom prst="rect">
              <a:avLst/>
            </a:prstGeom>
            <a:solidFill>
              <a:srgbClr val="B38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3" name="Pentagon 22"/>
            <p:cNvSpPr/>
            <p:nvPr/>
          </p:nvSpPr>
          <p:spPr>
            <a:xfrm>
              <a:off x="9842" y="6212"/>
              <a:ext cx="8691" cy="1606"/>
            </a:xfrm>
            <a:prstGeom prst="homePlate">
              <a:avLst>
                <a:gd name="adj" fmla="val 18866"/>
              </a:avLst>
            </a:prstGeom>
            <a:solidFill>
              <a:srgbClr val="EEBD00"/>
            </a:solidFill>
            <a:ln>
              <a:solidFill>
                <a:srgbClr val="B38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vi-VN" altLang="en-US" sz="1600" b="1">
                  <a:sym typeface="+mn-ea"/>
                </a:rPr>
                <a:t>Ad</a:t>
              </a:r>
              <a:r>
                <a:rPr lang="en-US" sz="1600" b="1">
                  <a:sym typeface="+mn-ea"/>
                </a:rPr>
                <a:t>vantages</a:t>
              </a:r>
              <a:endParaRPr lang="en-US" sz="1600" b="1"/>
            </a:p>
            <a:p>
              <a:pPr marL="285750" lvl="0" indent="-285750" algn="l">
                <a:buFont typeface="Arial" panose="020B0604020202020204" pitchFamily="34" charset="0"/>
                <a:buChar char="•"/>
              </a:pPr>
              <a:r>
                <a:rPr lang="en-US" sz="1400" i="1">
                  <a:sym typeface="+mn-ea"/>
                </a:rPr>
                <a:t>User-friendly interface</a:t>
              </a:r>
              <a:endParaRPr lang="en-US" sz="1400" i="1"/>
            </a:p>
            <a:p>
              <a:pPr marL="285750" lvl="0" indent="-285750" algn="l">
                <a:buFont typeface="Arial" panose="020B0604020202020204" pitchFamily="34" charset="0"/>
                <a:buChar char="•"/>
              </a:pPr>
              <a:r>
                <a:rPr lang="en-US" sz="1400" i="1">
                  <a:sym typeface="+mn-ea"/>
                </a:rPr>
                <a:t>Fast &amp; secure processing</a:t>
              </a:r>
              <a:endParaRPr lang="en-US" sz="1400" i="1"/>
            </a:p>
            <a:p>
              <a:pPr marL="285750" lvl="0" indent="-285750" algn="l">
                <a:buFont typeface="Arial" panose="020B0604020202020204" pitchFamily="34" charset="0"/>
                <a:buChar char="•"/>
              </a:pPr>
              <a:r>
                <a:rPr lang="en-US" sz="1400" i="1">
                  <a:sym typeface="+mn-ea"/>
                </a:rPr>
                <a:t>Can run directly without 3rd platforms</a:t>
              </a:r>
              <a:endParaRPr lang="en-US" sz="1400" i="1"/>
            </a:p>
          </p:txBody>
        </p:sp>
        <p:pic>
          <p:nvPicPr>
            <p:cNvPr id="28" name="Picture 27" descr="image-removebg-preview(4)"/>
            <p:cNvPicPr>
              <a:picLocks noChangeAspect="1"/>
            </p:cNvPicPr>
            <p:nvPr/>
          </p:nvPicPr>
          <p:blipFill>
            <a:blip r:embed="rId2"/>
            <a:srcRect t="52504" b="26377"/>
            <a:stretch>
              <a:fillRect/>
            </a:stretch>
          </p:blipFill>
          <p:spPr>
            <a:xfrm>
              <a:off x="8422" y="6312"/>
              <a:ext cx="974" cy="1691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5214620" y="5166360"/>
            <a:ext cx="6420485" cy="1196975"/>
            <a:chOff x="8422" y="8136"/>
            <a:chExt cx="10111" cy="1885"/>
          </a:xfrm>
        </p:grpSpPr>
        <p:sp>
          <p:nvSpPr>
            <p:cNvPr id="12" name="Rectangles 11"/>
            <p:cNvSpPr/>
            <p:nvPr/>
          </p:nvSpPr>
          <p:spPr>
            <a:xfrm>
              <a:off x="9553" y="8137"/>
              <a:ext cx="135" cy="1605"/>
            </a:xfrm>
            <a:prstGeom prst="rect">
              <a:avLst/>
            </a:prstGeom>
            <a:solidFill>
              <a:srgbClr val="0B76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Pentagon 21"/>
            <p:cNvSpPr/>
            <p:nvPr/>
          </p:nvSpPr>
          <p:spPr>
            <a:xfrm>
              <a:off x="9842" y="8136"/>
              <a:ext cx="8691" cy="1606"/>
            </a:xfrm>
            <a:prstGeom prst="homePlate">
              <a:avLst>
                <a:gd name="adj" fmla="val 18866"/>
              </a:avLst>
            </a:prstGeom>
            <a:solidFill>
              <a:srgbClr val="0F9E53"/>
            </a:solidFill>
            <a:ln>
              <a:solidFill>
                <a:srgbClr val="0B76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>
                <a:buClrTx/>
                <a:buSzTx/>
                <a:buFontTx/>
              </a:pPr>
              <a:r>
                <a:rPr lang="en-US" sz="1600" b="1">
                  <a:sym typeface="+mn-ea"/>
                </a:rPr>
                <a:t>Practical Significance</a:t>
              </a:r>
              <a:endParaRPr lang="en-US" sz="1600" b="1"/>
            </a:p>
            <a:p>
              <a:pPr marL="285750" indent="-285750" algn="l">
                <a:buClrTx/>
                <a:buSzTx/>
                <a:buFont typeface="Arial" panose="020B0604020202020204" pitchFamily="34" charset="0"/>
                <a:buChar char="•"/>
              </a:pPr>
              <a:r>
                <a:rPr lang="en-US" sz="1400" i="1">
                  <a:sym typeface="+mn-ea"/>
                </a:rPr>
                <a:t>Education, Learning, Modern Scientific Researching</a:t>
              </a:r>
              <a:endParaRPr lang="en-US" sz="1400" i="1"/>
            </a:p>
            <a:p>
              <a:pPr marL="285750" indent="-285750" algn="l">
                <a:buClrTx/>
                <a:buSzTx/>
                <a:buFont typeface="Arial" panose="020B0604020202020204" pitchFamily="34" charset="0"/>
                <a:buChar char="•"/>
              </a:pPr>
              <a:r>
                <a:rPr lang="en-US" sz="1400" i="1">
                  <a:sym typeface="+mn-ea"/>
                </a:rPr>
                <a:t>Serves as foundation for </a:t>
              </a:r>
              <a:r>
                <a:rPr lang="en-US" sz="1400" i="1">
                  <a:sym typeface="+mn-ea"/>
                </a:rPr>
                <a:t>future </a:t>
              </a:r>
              <a:r>
                <a:rPr lang="en-US" sz="1400" i="1">
                  <a:sym typeface="+mn-ea"/>
                </a:rPr>
                <a:t>deeper integration AI &amp; scientific visualization </a:t>
              </a:r>
              <a:endParaRPr lang="en-US" sz="1400" i="1"/>
            </a:p>
          </p:txBody>
        </p:sp>
        <p:pic>
          <p:nvPicPr>
            <p:cNvPr id="29" name="Picture 28" descr="image-removebg-preview(4)"/>
            <p:cNvPicPr>
              <a:picLocks noChangeAspect="1"/>
            </p:cNvPicPr>
            <p:nvPr/>
          </p:nvPicPr>
          <p:blipFill>
            <a:blip r:embed="rId2"/>
            <a:srcRect t="76908"/>
            <a:stretch>
              <a:fillRect/>
            </a:stretch>
          </p:blipFill>
          <p:spPr>
            <a:xfrm>
              <a:off x="8422" y="8172"/>
              <a:ext cx="974" cy="1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36" name="Group 35"/>
          <p:cNvGrpSpPr/>
          <p:nvPr/>
        </p:nvGrpSpPr>
        <p:grpSpPr>
          <a:xfrm>
            <a:off x="66675" y="76200"/>
            <a:ext cx="5712460" cy="768350"/>
            <a:chOff x="1653" y="916"/>
            <a:chExt cx="8996" cy="1210"/>
          </a:xfrm>
        </p:grpSpPr>
        <p:sp>
          <p:nvSpPr>
            <p:cNvPr id="9" name="Text Box 8"/>
            <p:cNvSpPr txBox="1"/>
            <p:nvPr/>
          </p:nvSpPr>
          <p:spPr>
            <a:xfrm>
              <a:off x="1653" y="916"/>
              <a:ext cx="1510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4400" b="1">
                  <a:solidFill>
                    <a:srgbClr val="B69FD5"/>
                  </a:solidFill>
                </a:rPr>
                <a:t>05.</a:t>
              </a:r>
              <a:endParaRPr lang="en-US" sz="4400" b="1">
                <a:solidFill>
                  <a:srgbClr val="B69FD5"/>
                </a:solidFill>
              </a:endParaRPr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2955" y="1303"/>
              <a:ext cx="7694" cy="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2200" b="1">
                  <a:solidFill>
                    <a:schemeClr val="tx1"/>
                  </a:solidFill>
                </a:rPr>
                <a:t>CONCLUSIONS &amp; FUTURE WORKS</a:t>
              </a:r>
              <a:endParaRPr lang="en-US" sz="22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75260" y="844550"/>
            <a:ext cx="1870075" cy="368300"/>
            <a:chOff x="2111" y="2667"/>
            <a:chExt cx="2945" cy="580"/>
          </a:xfrm>
        </p:grpSpPr>
        <p:sp>
          <p:nvSpPr>
            <p:cNvPr id="7" name="Text Box 6"/>
            <p:cNvSpPr txBox="1"/>
            <p:nvPr/>
          </p:nvSpPr>
          <p:spPr>
            <a:xfrm>
              <a:off x="2335" y="2667"/>
              <a:ext cx="2721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vi-VN" b="1">
                  <a:sym typeface="+mn-ea"/>
                </a:rPr>
                <a:t>Future Works</a:t>
              </a:r>
              <a:r>
                <a:rPr lang="en-US" b="1">
                  <a:sym typeface="+mn-ea"/>
                </a:rPr>
                <a:t>:</a:t>
              </a:r>
              <a:endParaRPr lang="en-US" b="1"/>
            </a:p>
          </p:txBody>
        </p:sp>
        <p:sp>
          <p:nvSpPr>
            <p:cNvPr id="8" name="Rectangles 7"/>
            <p:cNvSpPr/>
            <p:nvPr/>
          </p:nvSpPr>
          <p:spPr>
            <a:xfrm>
              <a:off x="2111" y="2845"/>
              <a:ext cx="224" cy="224"/>
            </a:xfrm>
            <a:prstGeom prst="rect">
              <a:avLst/>
            </a:prstGeom>
            <a:solidFill>
              <a:srgbClr val="B69F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0" y="1810385"/>
            <a:ext cx="12223750" cy="3822700"/>
            <a:chOff x="0" y="2191"/>
            <a:chExt cx="19250" cy="6020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0" y="2205"/>
              <a:ext cx="19250" cy="14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45" name="Group 44"/>
            <p:cNvGrpSpPr/>
            <p:nvPr/>
          </p:nvGrpSpPr>
          <p:grpSpPr>
            <a:xfrm>
              <a:off x="611" y="2199"/>
              <a:ext cx="2956" cy="6013"/>
              <a:chOff x="611" y="2199"/>
              <a:chExt cx="2956" cy="6013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611" y="4004"/>
                <a:ext cx="2957" cy="4209"/>
              </a:xfrm>
              <a:prstGeom prst="roundRect">
                <a:avLst>
                  <a:gd name="adj" fmla="val 5005"/>
                </a:avLst>
              </a:prstGeom>
              <a:solidFill>
                <a:srgbClr val="EBEBE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sz="2000">
                    <a:solidFill>
                      <a:schemeClr val="tx1"/>
                    </a:solidFill>
                    <a:sym typeface="+mn-ea"/>
                  </a:rPr>
                  <a:t>Cross-platform &amp; multilingual support</a:t>
                </a:r>
                <a:endParaRPr lang="en-US" sz="2000">
                  <a:solidFill>
                    <a:schemeClr val="tx1"/>
                  </a:solidFill>
                  <a:sym typeface="+mn-ea"/>
                </a:endParaRPr>
              </a:p>
            </p:txBody>
          </p:sp>
          <p:cxnSp>
            <p:nvCxnSpPr>
              <p:cNvPr id="4" name="Straight Connector 3"/>
              <p:cNvCxnSpPr/>
              <p:nvPr/>
            </p:nvCxnSpPr>
            <p:spPr>
              <a:xfrm flipH="1">
                <a:off x="2078" y="2199"/>
                <a:ext cx="15" cy="1234"/>
              </a:xfrm>
              <a:prstGeom prst="line">
                <a:avLst/>
              </a:prstGeom>
              <a:ln w="76200">
                <a:solidFill>
                  <a:srgbClr val="BFBFBF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" name="Hexagon 21"/>
              <p:cNvSpPr/>
              <p:nvPr/>
            </p:nvSpPr>
            <p:spPr>
              <a:xfrm rot="16200000">
                <a:off x="1195" y="3144"/>
                <a:ext cx="1781" cy="1609"/>
              </a:xfrm>
              <a:prstGeom prst="hexagon">
                <a:avLst/>
              </a:prstGeom>
              <a:solidFill>
                <a:srgbClr val="D6134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p>
                <a:pPr algn="ctr"/>
                <a:r>
                  <a:rPr lang="vi-VN" altLang="en-US" sz="3200" b="1"/>
                  <a:t>01</a:t>
                </a:r>
                <a:endParaRPr lang="vi-VN" altLang="en-US" sz="3200" b="1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8213" y="2215"/>
              <a:ext cx="2956" cy="5997"/>
              <a:chOff x="8213" y="2215"/>
              <a:chExt cx="2956" cy="5997"/>
            </a:xfrm>
          </p:grpSpPr>
          <p:sp>
            <p:nvSpPr>
              <p:cNvPr id="29" name="Rounded Rectangle 28"/>
              <p:cNvSpPr/>
              <p:nvPr/>
            </p:nvSpPr>
            <p:spPr>
              <a:xfrm>
                <a:off x="8213" y="4004"/>
                <a:ext cx="2957" cy="4209"/>
              </a:xfrm>
              <a:prstGeom prst="roundRect">
                <a:avLst>
                  <a:gd name="adj" fmla="val 5005"/>
                </a:avLst>
              </a:prstGeom>
              <a:solidFill>
                <a:srgbClr val="EBEB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sz="2000">
                    <a:solidFill>
                      <a:schemeClr val="tx1"/>
                    </a:solidFill>
                    <a:sym typeface="+mn-ea"/>
                  </a:rPr>
                  <a:t>Interactive </a:t>
                </a:r>
                <a:r>
                  <a:rPr lang="vi-VN" altLang="en-US" sz="2000">
                    <a:solidFill>
                      <a:schemeClr val="tx1"/>
                    </a:solidFill>
                    <a:sym typeface="+mn-ea"/>
                  </a:rPr>
                  <a:t>LaTeX/</a:t>
                </a:r>
                <a:r>
                  <a:rPr lang="en-US" sz="2000">
                    <a:solidFill>
                      <a:schemeClr val="tx1"/>
                    </a:solidFill>
                    <a:sym typeface="+mn-ea"/>
                  </a:rPr>
                  <a:t>TikZ editing</a:t>
                </a:r>
                <a:endParaRPr lang="en-US" sz="2000">
                  <a:solidFill>
                    <a:schemeClr val="tx1"/>
                  </a:solidFill>
                  <a:sym typeface="+mn-ea"/>
                </a:endParaRPr>
              </a:p>
            </p:txBody>
          </p:sp>
          <p:cxnSp>
            <p:nvCxnSpPr>
              <p:cNvPr id="19" name="Straight Connector 18"/>
              <p:cNvCxnSpPr/>
              <p:nvPr/>
            </p:nvCxnSpPr>
            <p:spPr>
              <a:xfrm flipH="1">
                <a:off x="9684" y="2215"/>
                <a:ext cx="15" cy="1234"/>
              </a:xfrm>
              <a:prstGeom prst="line">
                <a:avLst/>
              </a:prstGeom>
              <a:ln w="76200">
                <a:solidFill>
                  <a:srgbClr val="BFBFBF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Hexagon 24"/>
              <p:cNvSpPr/>
              <p:nvPr/>
            </p:nvSpPr>
            <p:spPr>
              <a:xfrm rot="16200000">
                <a:off x="8801" y="3144"/>
                <a:ext cx="1781" cy="1609"/>
              </a:xfrm>
              <a:prstGeom prst="hexagon">
                <a:avLst/>
              </a:prstGeom>
              <a:solidFill>
                <a:srgbClr val="04A078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p>
                <a:pPr algn="ctr"/>
                <a:r>
                  <a:rPr lang="vi-VN" altLang="en-US" sz="3200" b="1"/>
                  <a:t>03</a:t>
                </a:r>
                <a:endParaRPr lang="vi-VN" altLang="en-US" sz="3200" b="1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4412" y="2223"/>
              <a:ext cx="2956" cy="5989"/>
              <a:chOff x="4412" y="2223"/>
              <a:chExt cx="2956" cy="5989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4412" y="4004"/>
                <a:ext cx="2957" cy="4209"/>
              </a:xfrm>
              <a:prstGeom prst="roundRect">
                <a:avLst>
                  <a:gd name="adj" fmla="val 5005"/>
                </a:avLst>
              </a:prstGeom>
              <a:solidFill>
                <a:srgbClr val="EBEB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vi-VN" altLang="en-US" sz="2000">
                    <a:solidFill>
                      <a:schemeClr val="tx1"/>
                    </a:solidFill>
                    <a:sym typeface="+mn-ea"/>
                  </a:rPr>
                  <a:t>User questions </a:t>
                </a:r>
                <a:r>
                  <a:rPr lang="en-US" sz="2000">
                    <a:solidFill>
                      <a:schemeClr val="tx1"/>
                    </a:solidFill>
                    <a:sym typeface="+mn-ea"/>
                  </a:rPr>
                  <a:t>&amp; response history</a:t>
                </a:r>
                <a:endParaRPr lang="en-US" sz="2000">
                  <a:solidFill>
                    <a:schemeClr val="tx1"/>
                  </a:solidFill>
                  <a:sym typeface="+mn-ea"/>
                </a:endParaRPr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 flipH="1">
                <a:off x="5881" y="2223"/>
                <a:ext cx="15" cy="1234"/>
              </a:xfrm>
              <a:prstGeom prst="line">
                <a:avLst/>
              </a:prstGeom>
              <a:ln w="76200">
                <a:solidFill>
                  <a:srgbClr val="BFBFBF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" name="Hexagon 25"/>
              <p:cNvSpPr/>
              <p:nvPr/>
            </p:nvSpPr>
            <p:spPr>
              <a:xfrm rot="16200000">
                <a:off x="4998" y="3144"/>
                <a:ext cx="1781" cy="1609"/>
              </a:xfrm>
              <a:prstGeom prst="hexagon">
                <a:avLst/>
              </a:prstGeom>
              <a:solidFill>
                <a:srgbClr val="FFB60D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p>
                <a:pPr algn="ctr"/>
                <a:r>
                  <a:rPr lang="vi-VN" altLang="en-US" sz="3200" b="1"/>
                  <a:t>02</a:t>
                </a:r>
                <a:endParaRPr lang="vi-VN" altLang="en-US" sz="3200" b="1"/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15815" y="2207"/>
              <a:ext cx="2956" cy="6005"/>
              <a:chOff x="15815" y="2207"/>
              <a:chExt cx="2956" cy="6005"/>
            </a:xfrm>
          </p:grpSpPr>
          <p:sp>
            <p:nvSpPr>
              <p:cNvPr id="38" name="Rounded Rectangle 37"/>
              <p:cNvSpPr/>
              <p:nvPr/>
            </p:nvSpPr>
            <p:spPr>
              <a:xfrm>
                <a:off x="15815" y="4004"/>
                <a:ext cx="2957" cy="4209"/>
              </a:xfrm>
              <a:prstGeom prst="roundRect">
                <a:avLst>
                  <a:gd name="adj" fmla="val 5005"/>
                </a:avLst>
              </a:prstGeom>
              <a:solidFill>
                <a:srgbClr val="EBEB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sz="2000">
                    <a:solidFill>
                      <a:schemeClr val="tx1"/>
                    </a:solidFill>
                    <a:sym typeface="+mn-ea"/>
                  </a:rPr>
                  <a:t>Toward smarter scientific tools</a:t>
                </a:r>
                <a:endParaRPr lang="en-US" sz="2000">
                  <a:solidFill>
                    <a:schemeClr val="tx1"/>
                  </a:solidFill>
                  <a:sym typeface="+mn-ea"/>
                </a:endParaRP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 flipH="1">
                <a:off x="17290" y="2207"/>
                <a:ext cx="15" cy="1234"/>
              </a:xfrm>
              <a:prstGeom prst="line">
                <a:avLst/>
              </a:prstGeom>
              <a:ln w="76200">
                <a:solidFill>
                  <a:srgbClr val="BFBFBF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" name="Hexagon 26"/>
              <p:cNvSpPr/>
              <p:nvPr/>
            </p:nvSpPr>
            <p:spPr>
              <a:xfrm rot="16200000">
                <a:off x="16402" y="3144"/>
                <a:ext cx="1781" cy="1609"/>
              </a:xfrm>
              <a:prstGeom prst="hexagon">
                <a:avLst/>
              </a:prstGeom>
              <a:solidFill>
                <a:srgbClr val="FF8D2D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p>
                <a:pPr algn="ctr"/>
                <a:r>
                  <a:rPr lang="vi-VN" altLang="en-US" sz="3200" b="1"/>
                  <a:t>05</a:t>
                </a:r>
                <a:endParaRPr lang="vi-VN" altLang="en-US" sz="3200" b="1"/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12014" y="2191"/>
              <a:ext cx="2956" cy="6021"/>
              <a:chOff x="12014" y="2191"/>
              <a:chExt cx="2956" cy="6021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12014" y="4004"/>
                <a:ext cx="2957" cy="4209"/>
              </a:xfrm>
              <a:prstGeom prst="roundRect">
                <a:avLst>
                  <a:gd name="adj" fmla="val 5005"/>
                </a:avLst>
              </a:prstGeom>
              <a:solidFill>
                <a:srgbClr val="EBEB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sz="2000">
                    <a:solidFill>
                      <a:schemeClr val="tx1"/>
                    </a:solidFill>
                    <a:sym typeface="+mn-ea"/>
                  </a:rPr>
                  <a:t>Smart caching mechanism</a:t>
                </a:r>
                <a:endParaRPr lang="en-US" sz="2000">
                  <a:solidFill>
                    <a:schemeClr val="tx1"/>
                  </a:solidFill>
                  <a:sym typeface="+mn-ea"/>
                </a:endParaRPr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 flipH="1">
                <a:off x="13487" y="2191"/>
                <a:ext cx="15" cy="1234"/>
              </a:xfrm>
              <a:prstGeom prst="line">
                <a:avLst/>
              </a:prstGeom>
              <a:ln w="76200">
                <a:solidFill>
                  <a:srgbClr val="BFBFBF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Hexagon 27"/>
              <p:cNvSpPr/>
              <p:nvPr/>
            </p:nvSpPr>
            <p:spPr>
              <a:xfrm rot="16200000">
                <a:off x="12601" y="3144"/>
                <a:ext cx="1781" cy="1609"/>
              </a:xfrm>
              <a:prstGeom prst="hexagon">
                <a:avLst/>
              </a:prstGeom>
              <a:solidFill>
                <a:srgbClr val="0D6886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p>
                <a:pPr algn="ctr"/>
                <a:r>
                  <a:rPr lang="vi-VN" altLang="en-US" sz="3200" b="1"/>
                  <a:t>04</a:t>
                </a:r>
                <a:endParaRPr lang="vi-VN" altLang="en-US" sz="3200" b="1"/>
              </a:p>
            </p:txBody>
          </p:sp>
        </p:grpSp>
      </p:grpSp>
      <p:pic>
        <p:nvPicPr>
          <p:cNvPr id="48" name="Picture 47" descr="7429665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4335" y="5100955"/>
            <a:ext cx="687705" cy="687705"/>
          </a:xfrm>
          <a:prstGeom prst="rect">
            <a:avLst/>
          </a:prstGeom>
        </p:spPr>
      </p:pic>
      <p:pic>
        <p:nvPicPr>
          <p:cNvPr id="49" name="Picture 48" descr="1373354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150" y="5167630"/>
            <a:ext cx="621030" cy="621030"/>
          </a:xfrm>
          <a:prstGeom prst="rect">
            <a:avLst/>
          </a:prstGeom>
        </p:spPr>
      </p:pic>
      <p:pic>
        <p:nvPicPr>
          <p:cNvPr id="50" name="Picture 49" descr="2818069-removebg-previe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285" y="5167630"/>
            <a:ext cx="639445" cy="639445"/>
          </a:xfrm>
          <a:prstGeom prst="rect">
            <a:avLst/>
          </a:prstGeom>
        </p:spPr>
      </p:pic>
      <p:pic>
        <p:nvPicPr>
          <p:cNvPr id="51" name="Picture 50" descr="14_cache-redis-product-icon.a30451cffb-removebg-preview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2545" y="5114925"/>
            <a:ext cx="726440" cy="726440"/>
          </a:xfrm>
          <a:prstGeom prst="rect">
            <a:avLst/>
          </a:prstGeom>
        </p:spPr>
      </p:pic>
      <p:pic>
        <p:nvPicPr>
          <p:cNvPr id="52" name="Picture 51" descr="free-smart-devices-icon-download-in-svg-png-gif-file-formats--connection-handphone-laptop-internet-of-things-pack-science-technology-icons-2224202-removebg-preview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3800" y="5045075"/>
            <a:ext cx="743585" cy="743585"/>
          </a:xfrm>
          <a:prstGeom prst="rect">
            <a:avLst/>
          </a:prstGeom>
        </p:spPr>
      </p:pic>
      <p:pic>
        <p:nvPicPr>
          <p:cNvPr id="53" name="Picture 52" descr="free-location-pin-icon-2965-thumb-removebg-preview"/>
          <p:cNvPicPr>
            <a:picLocks noChangeAspect="1"/>
          </p:cNvPicPr>
          <p:nvPr/>
        </p:nvPicPr>
        <p:blipFill>
          <a:blip r:embed="rId6"/>
          <a:srcRect l="29784" t="5675" r="29608" b="53872"/>
          <a:stretch>
            <a:fillRect/>
          </a:stretch>
        </p:blipFill>
        <p:spPr>
          <a:xfrm>
            <a:off x="1236980" y="1739265"/>
            <a:ext cx="161290" cy="160655"/>
          </a:xfrm>
          <a:prstGeom prst="rect">
            <a:avLst/>
          </a:prstGeom>
        </p:spPr>
      </p:pic>
      <p:pic>
        <p:nvPicPr>
          <p:cNvPr id="55" name="Picture 54" descr="free-location-pin-icon-2965-thumb-removebg-preview"/>
          <p:cNvPicPr>
            <a:picLocks noChangeAspect="1"/>
          </p:cNvPicPr>
          <p:nvPr/>
        </p:nvPicPr>
        <p:blipFill>
          <a:blip r:embed="rId6"/>
          <a:srcRect l="29784" t="5675" r="29608" b="53872"/>
          <a:stretch>
            <a:fillRect/>
          </a:stretch>
        </p:blipFill>
        <p:spPr>
          <a:xfrm>
            <a:off x="3658235" y="1758315"/>
            <a:ext cx="161290" cy="160655"/>
          </a:xfrm>
          <a:prstGeom prst="rect">
            <a:avLst/>
          </a:prstGeom>
        </p:spPr>
      </p:pic>
      <p:pic>
        <p:nvPicPr>
          <p:cNvPr id="56" name="Picture 55" descr="free-location-pin-icon-2965-thumb-removebg-preview"/>
          <p:cNvPicPr>
            <a:picLocks noChangeAspect="1"/>
          </p:cNvPicPr>
          <p:nvPr/>
        </p:nvPicPr>
        <p:blipFill>
          <a:blip r:embed="rId6"/>
          <a:srcRect l="29784" t="5675" r="29608" b="53872"/>
          <a:stretch>
            <a:fillRect/>
          </a:stretch>
        </p:blipFill>
        <p:spPr>
          <a:xfrm>
            <a:off x="6079490" y="1739265"/>
            <a:ext cx="161290" cy="160655"/>
          </a:xfrm>
          <a:prstGeom prst="rect">
            <a:avLst/>
          </a:prstGeom>
        </p:spPr>
      </p:pic>
      <p:pic>
        <p:nvPicPr>
          <p:cNvPr id="57" name="Picture 56" descr="free-location-pin-icon-2965-thumb-removebg-preview"/>
          <p:cNvPicPr>
            <a:picLocks noChangeAspect="1"/>
          </p:cNvPicPr>
          <p:nvPr/>
        </p:nvPicPr>
        <p:blipFill>
          <a:blip r:embed="rId6"/>
          <a:srcRect l="29784" t="5675" r="29608" b="53872"/>
          <a:stretch>
            <a:fillRect/>
          </a:stretch>
        </p:blipFill>
        <p:spPr>
          <a:xfrm>
            <a:off x="8500745" y="1739265"/>
            <a:ext cx="161290" cy="160655"/>
          </a:xfrm>
          <a:prstGeom prst="rect">
            <a:avLst/>
          </a:prstGeom>
        </p:spPr>
      </p:pic>
      <p:pic>
        <p:nvPicPr>
          <p:cNvPr id="58" name="Picture 57" descr="free-location-pin-icon-2965-thumb-removebg-preview"/>
          <p:cNvPicPr>
            <a:picLocks noChangeAspect="1"/>
          </p:cNvPicPr>
          <p:nvPr/>
        </p:nvPicPr>
        <p:blipFill>
          <a:blip r:embed="rId6"/>
          <a:srcRect l="29784" t="5675" r="29608" b="53872"/>
          <a:stretch>
            <a:fillRect/>
          </a:stretch>
        </p:blipFill>
        <p:spPr>
          <a:xfrm>
            <a:off x="10912475" y="1748790"/>
            <a:ext cx="161290" cy="160655"/>
          </a:xfrm>
          <a:prstGeom prst="rect">
            <a:avLst/>
          </a:prstGeom>
        </p:spPr>
      </p:pic>
      <p:sp>
        <p:nvSpPr>
          <p:cNvPr id="59" name="Text Box 58"/>
          <p:cNvSpPr txBox="1"/>
          <p:nvPr/>
        </p:nvSpPr>
        <p:spPr>
          <a:xfrm>
            <a:off x="11783060" y="6520815"/>
            <a:ext cx="4089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vi-VN" altLang="en-US" sz="1600"/>
              <a:t>13</a:t>
            </a:r>
            <a:endParaRPr lang="vi-VN" altLang="en-US"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5440045" y="137795"/>
            <a:ext cx="131191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vi-VN" alt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Demo</a:t>
            </a:r>
            <a:endParaRPr lang="vi-VN" altLang="en-US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135245" y="850265"/>
            <a:ext cx="6238240" cy="4937760"/>
            <a:chOff x="8072" y="1729"/>
            <a:chExt cx="9824" cy="7776"/>
          </a:xfrm>
        </p:grpSpPr>
        <p:grpSp>
          <p:nvGrpSpPr>
            <p:cNvPr id="14" name="Group 13"/>
            <p:cNvGrpSpPr/>
            <p:nvPr/>
          </p:nvGrpSpPr>
          <p:grpSpPr>
            <a:xfrm>
              <a:off x="8072" y="1729"/>
              <a:ext cx="9824" cy="7418"/>
              <a:chOff x="8072" y="1849"/>
              <a:chExt cx="9824" cy="7418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8072" y="1849"/>
                <a:ext cx="9825" cy="7419"/>
                <a:chOff x="8567" y="1772"/>
                <a:chExt cx="9825" cy="7419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>
                  <a:off x="8567" y="2206"/>
                  <a:ext cx="9825" cy="6985"/>
                </a:xfrm>
                <a:prstGeom prst="rect">
                  <a:avLst/>
                </a:prstGeom>
              </p:spPr>
            </p:pic>
            <p:sp>
              <p:nvSpPr>
                <p:cNvPr id="6" name="Text Box 5"/>
                <p:cNvSpPr txBox="1"/>
                <p:nvPr/>
              </p:nvSpPr>
              <p:spPr>
                <a:xfrm>
                  <a:off x="11165" y="1772"/>
                  <a:ext cx="4629" cy="4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r>
                    <a:rPr lang="en-US" sz="1200" i="1"/>
                    <a:t>Figure: Docker Backend Deploy Running</a:t>
                  </a:r>
                  <a:endParaRPr lang="en-US" sz="1200" i="1"/>
                </a:p>
              </p:txBody>
            </p:sp>
          </p:grpSp>
          <p:sp>
            <p:nvSpPr>
              <p:cNvPr id="13" name="Rectangles 12"/>
              <p:cNvSpPr/>
              <p:nvPr/>
            </p:nvSpPr>
            <p:spPr>
              <a:xfrm>
                <a:off x="12877" y="6564"/>
                <a:ext cx="4097" cy="1372"/>
              </a:xfrm>
              <a:prstGeom prst="rect">
                <a:avLst/>
              </a:prstGeom>
              <a:noFill/>
              <a:ln w="38100">
                <a:solidFill>
                  <a:srgbClr val="92D05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lt1"/>
                    </a:solidFill>
                  </a14:hiddenFill>
                </a:ext>
              </a:ex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</p:grpSp>
        <p:cxnSp>
          <p:nvCxnSpPr>
            <p:cNvPr id="12" name="Elbow Connector 11"/>
            <p:cNvCxnSpPr>
              <a:stCxn id="13" idx="0"/>
              <a:endCxn id="48" idx="0"/>
            </p:cNvCxnSpPr>
            <p:nvPr/>
          </p:nvCxnSpPr>
          <p:spPr>
            <a:xfrm rot="16200000" flipH="1" flipV="1">
              <a:off x="13269" y="7847"/>
              <a:ext cx="3060" cy="255"/>
            </a:xfrm>
            <a:prstGeom prst="bentConnector5">
              <a:avLst>
                <a:gd name="adj1" fmla="val -12271"/>
                <a:gd name="adj2" fmla="val 950784"/>
                <a:gd name="adj3" fmla="val 69788"/>
              </a:avLst>
            </a:prstGeom>
            <a:ln w="38100"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Explosion 2 47"/>
          <p:cNvSpPr/>
          <p:nvPr/>
        </p:nvSpPr>
        <p:spPr>
          <a:xfrm>
            <a:off x="7866380" y="5685155"/>
            <a:ext cx="3242310" cy="1172845"/>
          </a:xfrm>
          <a:prstGeom prst="irregularSeal2">
            <a:avLst/>
          </a:prstGeom>
          <a:solidFill>
            <a:srgbClr val="FFEA6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vi-VN" sz="1600" b="1">
                <a:solidFill>
                  <a:srgbClr val="FF3300"/>
                </a:solidFill>
              </a:rPr>
              <a:t>Rendering </a:t>
            </a:r>
            <a:endParaRPr lang="en-US" altLang="vi-VN" sz="1600" b="1">
              <a:solidFill>
                <a:srgbClr val="FF3300"/>
              </a:solidFill>
            </a:endParaRPr>
          </a:p>
          <a:p>
            <a:pPr algn="ctr"/>
            <a:r>
              <a:rPr lang="en-US" altLang="vi-VN" sz="1600" b="1">
                <a:solidFill>
                  <a:srgbClr val="FF3300"/>
                </a:solidFill>
              </a:rPr>
              <a:t>Successful!</a:t>
            </a:r>
            <a:endParaRPr lang="en-US" altLang="vi-VN" sz="1600" b="1">
              <a:solidFill>
                <a:srgbClr val="FF3300"/>
              </a:solidFill>
            </a:endParaRPr>
          </a:p>
        </p:txBody>
      </p:sp>
      <p:cxnSp>
        <p:nvCxnSpPr>
          <p:cNvPr id="18" name="Elbow Connector 17"/>
          <p:cNvCxnSpPr>
            <a:stCxn id="48" idx="1"/>
            <a:endCxn id="24" idx="3"/>
          </p:cNvCxnSpPr>
          <p:nvPr/>
        </p:nvCxnSpPr>
        <p:spPr>
          <a:xfrm rot="10800000">
            <a:off x="1974850" y="2700020"/>
            <a:ext cx="5891530" cy="3684270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hlinkClick r:id="rId2" tooltip="" action="ppaction://hlinkfile"/>
          </p:cNvPr>
          <p:cNvSpPr/>
          <p:nvPr/>
        </p:nvSpPr>
        <p:spPr>
          <a:xfrm>
            <a:off x="669925" y="1847850"/>
            <a:ext cx="1304925" cy="1704340"/>
          </a:xfrm>
          <a:prstGeom prst="roundRect">
            <a:avLst>
              <a:gd name="adj" fmla="val 2043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vi-VN" altLang="en-US" b="1"/>
              <a:t>Demo</a:t>
            </a:r>
            <a:endParaRPr lang="vi-VN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0" name="Group 9"/>
          <p:cNvGrpSpPr/>
          <p:nvPr/>
        </p:nvGrpSpPr>
        <p:grpSpPr>
          <a:xfrm>
            <a:off x="2116455" y="1094105"/>
            <a:ext cx="7957820" cy="3916680"/>
            <a:chOff x="3333" y="1723"/>
            <a:chExt cx="12532" cy="6168"/>
          </a:xfrm>
        </p:grpSpPr>
        <p:sp>
          <p:nvSpPr>
            <p:cNvPr id="2" name="Text Box 1"/>
            <p:cNvSpPr txBox="1"/>
            <p:nvPr/>
          </p:nvSpPr>
          <p:spPr>
            <a:xfrm>
              <a:off x="3333" y="1723"/>
              <a:ext cx="12533" cy="14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5400" b="1" i="1"/>
                <a:t>Thank you for listening!</a:t>
              </a:r>
              <a:endParaRPr lang="en-US" sz="5400" b="1" i="1"/>
            </a:p>
          </p:txBody>
        </p:sp>
        <p:pic>
          <p:nvPicPr>
            <p:cNvPr id="7" name="Picture 6" descr="image-removebg-preview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435" y="3046"/>
              <a:ext cx="6330" cy="4230"/>
            </a:xfrm>
            <a:prstGeom prst="rect">
              <a:avLst/>
            </a:prstGeom>
          </p:spPr>
        </p:pic>
        <p:sp>
          <p:nvSpPr>
            <p:cNvPr id="8" name="Text Box 7"/>
            <p:cNvSpPr txBox="1"/>
            <p:nvPr/>
          </p:nvSpPr>
          <p:spPr>
            <a:xfrm>
              <a:off x="5116" y="6973"/>
              <a:ext cx="8967" cy="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3200" b="1" i="1"/>
                <a:t>Do you have any questions?</a:t>
              </a:r>
              <a:endParaRPr lang="en-US" sz="3200" b="1" i="1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4416425" y="128270"/>
            <a:ext cx="33585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vi-VN" alt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Table of Content</a:t>
            </a:r>
            <a:endParaRPr lang="vi-VN" altLang="en-US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" name="Straight Connector 2"/>
          <p:cNvCxnSpPr>
            <a:stCxn id="2" idx="2"/>
          </p:cNvCxnSpPr>
          <p:nvPr/>
        </p:nvCxnSpPr>
        <p:spPr>
          <a:xfrm flipH="1">
            <a:off x="6087110" y="711835"/>
            <a:ext cx="8890" cy="5805170"/>
          </a:xfrm>
          <a:prstGeom prst="line">
            <a:avLst/>
          </a:prstGeom>
          <a:ln w="28575">
            <a:solidFill>
              <a:srgbClr val="4A4A4A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5939155" y="1038225"/>
            <a:ext cx="313690" cy="313690"/>
          </a:xfrm>
          <a:prstGeom prst="ellipse">
            <a:avLst/>
          </a:prstGeom>
          <a:solidFill>
            <a:srgbClr val="FF6663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939155" y="3428365"/>
            <a:ext cx="313690" cy="313690"/>
          </a:xfrm>
          <a:prstGeom prst="ellipse">
            <a:avLst/>
          </a:prstGeom>
          <a:solidFill>
            <a:srgbClr val="96DD9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b="1"/>
          </a:p>
        </p:txBody>
      </p:sp>
      <p:sp>
        <p:nvSpPr>
          <p:cNvPr id="6" name="Oval 5"/>
          <p:cNvSpPr/>
          <p:nvPr/>
        </p:nvSpPr>
        <p:spPr>
          <a:xfrm>
            <a:off x="5939155" y="2233295"/>
            <a:ext cx="313690" cy="313690"/>
          </a:xfrm>
          <a:prstGeom prst="ellipse">
            <a:avLst/>
          </a:prstGeom>
          <a:solidFill>
            <a:srgbClr val="FFB60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b="1">
              <a:solidFill>
                <a:srgbClr val="FFB60D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939155" y="4623435"/>
            <a:ext cx="313690" cy="313690"/>
          </a:xfrm>
          <a:prstGeom prst="ellipse">
            <a:avLst/>
          </a:prstGeom>
          <a:solidFill>
            <a:srgbClr val="688FE5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b="1"/>
          </a:p>
        </p:txBody>
      </p:sp>
      <p:sp>
        <p:nvSpPr>
          <p:cNvPr id="8" name="Oval 7"/>
          <p:cNvSpPr/>
          <p:nvPr/>
        </p:nvSpPr>
        <p:spPr>
          <a:xfrm>
            <a:off x="5938520" y="5818505"/>
            <a:ext cx="313690" cy="313690"/>
          </a:xfrm>
          <a:prstGeom prst="ellipse">
            <a:avLst/>
          </a:prstGeom>
          <a:solidFill>
            <a:srgbClr val="B69FD5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6903085" y="4357370"/>
            <a:ext cx="2930525" cy="791210"/>
            <a:chOff x="10754" y="5793"/>
            <a:chExt cx="4615" cy="1246"/>
          </a:xfrm>
        </p:grpSpPr>
        <p:sp>
          <p:nvSpPr>
            <p:cNvPr id="18" name="Text Box 17"/>
            <p:cNvSpPr txBox="1"/>
            <p:nvPr/>
          </p:nvSpPr>
          <p:spPr>
            <a:xfrm>
              <a:off x="10754" y="5829"/>
              <a:ext cx="1510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4400" b="1">
                  <a:solidFill>
                    <a:srgbClr val="688FE5"/>
                  </a:solidFill>
                </a:rPr>
                <a:t>04.</a:t>
              </a:r>
              <a:endParaRPr lang="en-US" sz="4400" b="1">
                <a:solidFill>
                  <a:srgbClr val="688FE5"/>
                </a:solidFill>
              </a:endParaRPr>
            </a:p>
          </p:txBody>
        </p:sp>
        <p:sp>
          <p:nvSpPr>
            <p:cNvPr id="21" name="Text Box 20"/>
            <p:cNvSpPr txBox="1"/>
            <p:nvPr/>
          </p:nvSpPr>
          <p:spPr>
            <a:xfrm>
              <a:off x="12051" y="5793"/>
              <a:ext cx="331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sz="2200" b="1">
                  <a:solidFill>
                    <a:schemeClr val="tx1"/>
                  </a:solidFill>
                </a:rPr>
                <a:t>RESULTS &amp; </a:t>
              </a:r>
              <a:endParaRPr lang="en-US" sz="2200" b="1">
                <a:solidFill>
                  <a:schemeClr val="tx1"/>
                </a:solidFill>
              </a:endParaRPr>
            </a:p>
            <a:p>
              <a:pPr algn="l"/>
              <a:r>
                <a:rPr lang="en-US" sz="2200" b="1">
                  <a:solidFill>
                    <a:schemeClr val="tx1"/>
                  </a:solidFill>
                </a:rPr>
                <a:t>DISCUSSIONS</a:t>
              </a:r>
              <a:endParaRPr lang="en-US" sz="22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847850" y="5603875"/>
            <a:ext cx="3337560" cy="768350"/>
            <a:chOff x="1653" y="7571"/>
            <a:chExt cx="5256" cy="1210"/>
          </a:xfrm>
        </p:grpSpPr>
        <p:sp>
          <p:nvSpPr>
            <p:cNvPr id="19" name="Text Box 18"/>
            <p:cNvSpPr txBox="1"/>
            <p:nvPr/>
          </p:nvSpPr>
          <p:spPr>
            <a:xfrm>
              <a:off x="1653" y="7571"/>
              <a:ext cx="1510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4400" b="1">
                  <a:solidFill>
                    <a:srgbClr val="B69FD5"/>
                  </a:solidFill>
                </a:rPr>
                <a:t>05.</a:t>
              </a:r>
              <a:endParaRPr lang="en-US" sz="4400" b="1">
                <a:solidFill>
                  <a:srgbClr val="B69FD5"/>
                </a:solidFill>
              </a:endParaRPr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2931" y="7571"/>
              <a:ext cx="3979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sz="2200" b="1">
                  <a:solidFill>
                    <a:schemeClr val="tx1"/>
                  </a:solidFill>
                </a:rPr>
                <a:t>CONCLUSIONS &amp;</a:t>
              </a:r>
              <a:endParaRPr lang="en-US" sz="2200" b="1">
                <a:solidFill>
                  <a:schemeClr val="tx1"/>
                </a:solidFill>
              </a:endParaRPr>
            </a:p>
            <a:p>
              <a:pPr algn="l"/>
              <a:r>
                <a:rPr lang="en-US" sz="2200" b="1">
                  <a:solidFill>
                    <a:schemeClr val="tx1"/>
                  </a:solidFill>
                </a:rPr>
                <a:t>FUTURE WORKS</a:t>
              </a:r>
              <a:endParaRPr lang="en-US" sz="22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847850" y="801370"/>
            <a:ext cx="3264535" cy="1381760"/>
            <a:chOff x="2910" y="1262"/>
            <a:chExt cx="5141" cy="2176"/>
          </a:xfrm>
        </p:grpSpPr>
        <p:grpSp>
          <p:nvGrpSpPr>
            <p:cNvPr id="36" name="Group 35"/>
            <p:cNvGrpSpPr/>
            <p:nvPr/>
          </p:nvGrpSpPr>
          <p:grpSpPr>
            <a:xfrm>
              <a:off x="2910" y="1262"/>
              <a:ext cx="4964" cy="1210"/>
              <a:chOff x="1653" y="916"/>
              <a:chExt cx="4964" cy="1210"/>
            </a:xfrm>
          </p:grpSpPr>
          <p:sp>
            <p:nvSpPr>
              <p:cNvPr id="9" name="Text Box 8"/>
              <p:cNvSpPr txBox="1"/>
              <p:nvPr/>
            </p:nvSpPr>
            <p:spPr>
              <a:xfrm>
                <a:off x="1653" y="916"/>
                <a:ext cx="1510" cy="1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sz="4400" b="1">
                    <a:solidFill>
                      <a:srgbClr val="FF6663"/>
                    </a:solidFill>
                  </a:rPr>
                  <a:t>01.</a:t>
                </a:r>
                <a:endParaRPr lang="en-US" sz="4400" b="1">
                  <a:solidFill>
                    <a:srgbClr val="FF6663"/>
                  </a:solidFill>
                </a:endParaRPr>
              </a:p>
            </p:txBody>
          </p:sp>
          <p:sp>
            <p:nvSpPr>
              <p:cNvPr id="20" name="Text Box 19"/>
              <p:cNvSpPr txBox="1"/>
              <p:nvPr/>
            </p:nvSpPr>
            <p:spPr>
              <a:xfrm>
                <a:off x="2955" y="1303"/>
                <a:ext cx="3662" cy="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sz="2200" b="1">
                    <a:solidFill>
                      <a:schemeClr val="tx1"/>
                    </a:solidFill>
                  </a:rPr>
                  <a:t>INTRODUCTION</a:t>
                </a:r>
                <a:endParaRPr lang="en-US" sz="22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1" name="Text Box 40"/>
            <p:cNvSpPr txBox="1"/>
            <p:nvPr/>
          </p:nvSpPr>
          <p:spPr>
            <a:xfrm>
              <a:off x="4200" y="2131"/>
              <a:ext cx="3851" cy="1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/>
                  </a:solidFill>
                </a:rPr>
                <a:t>Problem Statement</a:t>
              </a:r>
              <a:endParaRPr lang="en-US" sz="1600">
                <a:solidFill>
                  <a:schemeClr val="tx1"/>
                </a:solidFill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/>
                  </a:solidFill>
                </a:rPr>
                <a:t>Proposal System</a:t>
              </a:r>
              <a:endParaRPr lang="en-US" sz="1600">
                <a:solidFill>
                  <a:schemeClr val="tx1"/>
                </a:solidFill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/>
                  </a:solidFill>
                </a:rPr>
                <a:t>Objectives and Scope</a:t>
              </a:r>
              <a:endParaRPr 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903085" y="1994535"/>
            <a:ext cx="4527550" cy="1164590"/>
            <a:chOff x="10871" y="3141"/>
            <a:chExt cx="7130" cy="1834"/>
          </a:xfrm>
        </p:grpSpPr>
        <p:grpSp>
          <p:nvGrpSpPr>
            <p:cNvPr id="37" name="Group 36"/>
            <p:cNvGrpSpPr/>
            <p:nvPr/>
          </p:nvGrpSpPr>
          <p:grpSpPr>
            <a:xfrm rot="0">
              <a:off x="10871" y="3141"/>
              <a:ext cx="7130" cy="1210"/>
              <a:chOff x="10568" y="3065"/>
              <a:chExt cx="7130" cy="1210"/>
            </a:xfrm>
          </p:grpSpPr>
          <p:sp>
            <p:nvSpPr>
              <p:cNvPr id="16" name="Text Box 15"/>
              <p:cNvSpPr txBox="1"/>
              <p:nvPr/>
            </p:nvSpPr>
            <p:spPr>
              <a:xfrm>
                <a:off x="10568" y="3065"/>
                <a:ext cx="1510" cy="1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sz="4400" b="1">
                    <a:solidFill>
                      <a:srgbClr val="FFB60D"/>
                    </a:solidFill>
                  </a:rPr>
                  <a:t>02.</a:t>
                </a:r>
                <a:endParaRPr lang="en-US" sz="4400" b="1">
                  <a:solidFill>
                    <a:srgbClr val="FFB60D"/>
                  </a:solidFill>
                </a:endParaRPr>
              </a:p>
            </p:txBody>
          </p:sp>
          <p:sp>
            <p:nvSpPr>
              <p:cNvPr id="24" name="Text Box 23"/>
              <p:cNvSpPr txBox="1"/>
              <p:nvPr/>
            </p:nvSpPr>
            <p:spPr>
              <a:xfrm>
                <a:off x="11872" y="3468"/>
                <a:ext cx="5827" cy="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sz="2200" b="1">
                    <a:solidFill>
                      <a:schemeClr val="tx1"/>
                    </a:solidFill>
                  </a:rPr>
                  <a:t>REQUIREMENT ANALYSIS</a:t>
                </a:r>
                <a:endParaRPr lang="en-US" sz="22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2" name="Text Box 41"/>
            <p:cNvSpPr txBox="1"/>
            <p:nvPr/>
          </p:nvSpPr>
          <p:spPr>
            <a:xfrm>
              <a:off x="12199" y="4056"/>
              <a:ext cx="3939" cy="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1600"/>
                <a:t>Requirement</a:t>
              </a:r>
              <a:endParaRPr lang="en-US" sz="1600"/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1600"/>
                <a:t>System Functionalities</a:t>
              </a:r>
              <a:endParaRPr lang="en-US" sz="160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847850" y="3235325"/>
            <a:ext cx="3506470" cy="1644650"/>
            <a:chOff x="2910" y="5095"/>
            <a:chExt cx="5522" cy="2590"/>
          </a:xfrm>
        </p:grpSpPr>
        <p:grpSp>
          <p:nvGrpSpPr>
            <p:cNvPr id="38" name="Group 37"/>
            <p:cNvGrpSpPr/>
            <p:nvPr/>
          </p:nvGrpSpPr>
          <p:grpSpPr>
            <a:xfrm>
              <a:off x="2910" y="5095"/>
              <a:ext cx="5522" cy="1210"/>
              <a:chOff x="1523" y="4963"/>
              <a:chExt cx="5522" cy="1210"/>
            </a:xfrm>
          </p:grpSpPr>
          <p:sp>
            <p:nvSpPr>
              <p:cNvPr id="17" name="Text Box 16"/>
              <p:cNvSpPr txBox="1"/>
              <p:nvPr/>
            </p:nvSpPr>
            <p:spPr>
              <a:xfrm>
                <a:off x="1523" y="4963"/>
                <a:ext cx="1510" cy="1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sz="4400" b="1">
                    <a:solidFill>
                      <a:srgbClr val="96DD99"/>
                    </a:solidFill>
                  </a:rPr>
                  <a:t>03.</a:t>
                </a:r>
                <a:endParaRPr lang="en-US" sz="4400" b="1">
                  <a:solidFill>
                    <a:srgbClr val="96DD99"/>
                  </a:solidFill>
                </a:endParaRPr>
              </a:p>
            </p:txBody>
          </p:sp>
          <p:sp>
            <p:nvSpPr>
              <p:cNvPr id="23" name="Text Box 22"/>
              <p:cNvSpPr txBox="1"/>
              <p:nvPr/>
            </p:nvSpPr>
            <p:spPr>
              <a:xfrm>
                <a:off x="2811" y="5328"/>
                <a:ext cx="4234" cy="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sz="2400" b="1">
                    <a:solidFill>
                      <a:schemeClr val="tx1"/>
                    </a:solidFill>
                  </a:rPr>
                  <a:t>SYSTEM DESIGN</a:t>
                </a:r>
                <a:endParaRPr lang="en-US" sz="2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5" name="Text Box 44"/>
            <p:cNvSpPr txBox="1"/>
            <p:nvPr/>
          </p:nvSpPr>
          <p:spPr>
            <a:xfrm>
              <a:off x="4242" y="5990"/>
              <a:ext cx="4083" cy="1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1600"/>
                <a:t>Overview Pipeline</a:t>
              </a:r>
              <a:endParaRPr lang="en-US" sz="1600"/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1600"/>
                <a:t>System Architecture</a:t>
              </a:r>
              <a:endParaRPr lang="en-US" sz="1600"/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1600"/>
                <a:t>System Implementation</a:t>
              </a:r>
              <a:endParaRPr lang="en-US" sz="1600"/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1600"/>
                <a:t>Backend </a:t>
              </a:r>
              <a:r>
                <a:rPr lang="vi-VN" altLang="en-US" sz="1600"/>
                <a:t>Processing</a:t>
              </a:r>
              <a:endParaRPr lang="vi-VN" altLang="en-US" sz="160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7" name="Text Box 26"/>
          <p:cNvSpPr txBox="1"/>
          <p:nvPr/>
        </p:nvSpPr>
        <p:spPr>
          <a:xfrm>
            <a:off x="9335770" y="4853940"/>
            <a:ext cx="1938020" cy="27559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en-US" sz="1200">
                <a:sym typeface="+mn-ea"/>
              </a:rPr>
              <a:t>hard</a:t>
            </a:r>
            <a:r>
              <a:rPr lang="vi-VN" altLang="en-US" sz="1200">
                <a:sym typeface="+mn-ea"/>
              </a:rPr>
              <a:t> for student </a:t>
            </a:r>
            <a:r>
              <a:rPr lang="en-US" sz="1200" b="1" i="1">
                <a:solidFill>
                  <a:srgbClr val="FF3300"/>
                </a:solidFill>
              </a:rPr>
              <a:t>studying</a:t>
            </a:r>
            <a:endParaRPr lang="en-US" sz="1200" b="1" i="1">
              <a:solidFill>
                <a:srgbClr val="FF3300"/>
              </a:solidFill>
            </a:endParaRPr>
          </a:p>
        </p:txBody>
      </p:sp>
      <p:sp>
        <p:nvSpPr>
          <p:cNvPr id="45" name="Down Arrow 44"/>
          <p:cNvSpPr/>
          <p:nvPr/>
        </p:nvSpPr>
        <p:spPr>
          <a:xfrm>
            <a:off x="10061575" y="4263390"/>
            <a:ext cx="485775" cy="648335"/>
          </a:xfrm>
          <a:prstGeom prst="downArrow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Text Box 25"/>
          <p:cNvSpPr txBox="1"/>
          <p:nvPr/>
        </p:nvSpPr>
        <p:spPr>
          <a:xfrm>
            <a:off x="5140326" y="5377180"/>
            <a:ext cx="1960880" cy="27559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pPr algn="ctr"/>
            <a:r>
              <a:rPr lang="vi-VN" altLang="en-US" sz="1200"/>
              <a:t>H</a:t>
            </a:r>
            <a:r>
              <a:rPr lang="en-US" sz="1200"/>
              <a:t>ard for </a:t>
            </a:r>
            <a:r>
              <a:rPr lang="en-US" sz="1200" b="1" i="1">
                <a:solidFill>
                  <a:srgbClr val="FF3300"/>
                </a:solidFill>
              </a:rPr>
              <a:t>user not familiar</a:t>
            </a:r>
            <a:endParaRPr lang="en-US" sz="1200" b="1" i="1">
              <a:solidFill>
                <a:srgbClr val="FF3300"/>
              </a:solidFill>
            </a:endParaRPr>
          </a:p>
        </p:txBody>
      </p:sp>
      <p:sp>
        <p:nvSpPr>
          <p:cNvPr id="44" name="Down Arrow 43"/>
          <p:cNvSpPr/>
          <p:nvPr/>
        </p:nvSpPr>
        <p:spPr>
          <a:xfrm>
            <a:off x="5899785" y="4768850"/>
            <a:ext cx="485775" cy="648335"/>
          </a:xfrm>
          <a:prstGeom prst="downArrow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Text Box 27"/>
          <p:cNvSpPr txBox="1"/>
          <p:nvPr/>
        </p:nvSpPr>
        <p:spPr>
          <a:xfrm>
            <a:off x="5203190" y="4493260"/>
            <a:ext cx="1834515" cy="27559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algn="ctr"/>
            <a:r>
              <a:rPr lang="vi-VN" altLang="en-US" sz="1200">
                <a:sym typeface="+mn-ea"/>
              </a:rPr>
              <a:t>M</a:t>
            </a:r>
            <a:r>
              <a:rPr lang="en-US" sz="1200">
                <a:sym typeface="+mn-ea"/>
              </a:rPr>
              <a:t>ust </a:t>
            </a:r>
            <a:r>
              <a:rPr lang="en-US" sz="1200" b="1" i="1">
                <a:solidFill>
                  <a:srgbClr val="FF3300"/>
                </a:solidFill>
                <a:sym typeface="+mn-ea"/>
              </a:rPr>
              <a:t>compile manually</a:t>
            </a:r>
            <a:endParaRPr lang="en-US" sz="1200" b="1" i="1">
              <a:solidFill>
                <a:srgbClr val="FF3300"/>
              </a:solidFill>
              <a:sym typeface="+mn-ea"/>
            </a:endParaRPr>
          </a:p>
        </p:txBody>
      </p:sp>
      <p:sp>
        <p:nvSpPr>
          <p:cNvPr id="42" name="Down Arrow 41"/>
          <p:cNvSpPr/>
          <p:nvPr/>
        </p:nvSpPr>
        <p:spPr>
          <a:xfrm>
            <a:off x="5899785" y="3884930"/>
            <a:ext cx="485775" cy="648335"/>
          </a:xfrm>
          <a:prstGeom prst="downArrow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Text Box 24"/>
          <p:cNvSpPr txBox="1"/>
          <p:nvPr/>
        </p:nvSpPr>
        <p:spPr>
          <a:xfrm>
            <a:off x="1353185" y="5851525"/>
            <a:ext cx="1568450" cy="46037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vi-VN" altLang="en-US" sz="1200">
                <a:sym typeface="+mn-ea"/>
              </a:rPr>
              <a:t>Spend </a:t>
            </a:r>
            <a:r>
              <a:rPr lang="vi-VN" altLang="en-US" sz="1200" b="1" i="1">
                <a:solidFill>
                  <a:srgbClr val="FF3300"/>
                </a:solidFill>
                <a:sym typeface="+mn-ea"/>
              </a:rPr>
              <a:t>time to </a:t>
            </a:r>
            <a:endParaRPr lang="vi-VN" altLang="en-US" sz="1200" b="1" i="1">
              <a:solidFill>
                <a:srgbClr val="FF3300"/>
              </a:solidFill>
              <a:sym typeface="+mn-ea"/>
            </a:endParaRPr>
          </a:p>
          <a:p>
            <a:pPr algn="ctr"/>
            <a:r>
              <a:rPr lang="vi-VN" altLang="en-US" sz="1200" b="1" i="1">
                <a:solidFill>
                  <a:srgbClr val="FF3300"/>
                </a:solidFill>
                <a:sym typeface="+mn-ea"/>
              </a:rPr>
              <a:t>read, understand</a:t>
            </a:r>
            <a:endParaRPr lang="vi-VN" altLang="en-US" sz="1200" b="1" i="1">
              <a:solidFill>
                <a:srgbClr val="FF3300"/>
              </a:solidFill>
              <a:sym typeface="+mn-ea"/>
            </a:endParaRPr>
          </a:p>
        </p:txBody>
      </p:sp>
      <p:sp>
        <p:nvSpPr>
          <p:cNvPr id="41" name="Down Arrow 40"/>
          <p:cNvSpPr/>
          <p:nvPr/>
        </p:nvSpPr>
        <p:spPr>
          <a:xfrm>
            <a:off x="1894840" y="5250180"/>
            <a:ext cx="485775" cy="648335"/>
          </a:xfrm>
          <a:prstGeom prst="downArrow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66675" y="76200"/>
            <a:ext cx="3152140" cy="768350"/>
            <a:chOff x="1653" y="916"/>
            <a:chExt cx="4964" cy="1210"/>
          </a:xfrm>
        </p:grpSpPr>
        <p:sp>
          <p:nvSpPr>
            <p:cNvPr id="9" name="Text Box 8"/>
            <p:cNvSpPr txBox="1"/>
            <p:nvPr/>
          </p:nvSpPr>
          <p:spPr>
            <a:xfrm>
              <a:off x="1653" y="916"/>
              <a:ext cx="1510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4400" b="1">
                  <a:solidFill>
                    <a:srgbClr val="FF6663"/>
                  </a:solidFill>
                </a:rPr>
                <a:t>01.</a:t>
              </a:r>
              <a:endParaRPr lang="en-US" sz="4400" b="1">
                <a:solidFill>
                  <a:srgbClr val="FF6663"/>
                </a:solidFill>
              </a:endParaRPr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2955" y="1303"/>
              <a:ext cx="3662" cy="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2200" b="1">
                  <a:solidFill>
                    <a:schemeClr val="tx1"/>
                  </a:solidFill>
                </a:rPr>
                <a:t>INTRODUCTION</a:t>
              </a:r>
              <a:endParaRPr lang="en-US" sz="22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75260" y="844550"/>
            <a:ext cx="2484120" cy="368300"/>
            <a:chOff x="2111" y="2667"/>
            <a:chExt cx="3912" cy="580"/>
          </a:xfrm>
        </p:grpSpPr>
        <p:sp>
          <p:nvSpPr>
            <p:cNvPr id="7" name="Text Box 6"/>
            <p:cNvSpPr txBox="1"/>
            <p:nvPr/>
          </p:nvSpPr>
          <p:spPr>
            <a:xfrm>
              <a:off x="2335" y="2667"/>
              <a:ext cx="36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b="1">
                  <a:sym typeface="+mn-ea"/>
                </a:rPr>
                <a:t>Problem Statement:</a:t>
              </a:r>
              <a:endParaRPr lang="en-US" b="1"/>
            </a:p>
          </p:txBody>
        </p:sp>
        <p:sp>
          <p:nvSpPr>
            <p:cNvPr id="8" name="Rectangles 7"/>
            <p:cNvSpPr/>
            <p:nvPr/>
          </p:nvSpPr>
          <p:spPr>
            <a:xfrm>
              <a:off x="2111" y="2845"/>
              <a:ext cx="224" cy="224"/>
            </a:xfrm>
            <a:prstGeom prst="rect">
              <a:avLst/>
            </a:prstGeom>
            <a:solidFill>
              <a:srgbClr val="FF66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17" name="Text Box 16"/>
          <p:cNvSpPr txBox="1"/>
          <p:nvPr/>
        </p:nvSpPr>
        <p:spPr>
          <a:xfrm>
            <a:off x="1743710" y="1305560"/>
            <a:ext cx="9444990" cy="3683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vi-VN" altLang="en-US" i="1">
                <a:solidFill>
                  <a:srgbClr val="688FE5"/>
                </a:solidFill>
              </a:rPr>
              <a:t>What </a:t>
            </a:r>
            <a:r>
              <a:rPr lang="en-US" altLang="vi-VN" i="1">
                <a:solidFill>
                  <a:srgbClr val="688FE5"/>
                </a:solidFill>
              </a:rPr>
              <a:t>problem</a:t>
            </a:r>
            <a:r>
              <a:rPr lang="vi-VN" altLang="en-US" i="1">
                <a:solidFill>
                  <a:srgbClr val="688FE5"/>
                </a:solidFill>
              </a:rPr>
              <a:t>s</a:t>
            </a:r>
            <a:r>
              <a:rPr lang="en-US" altLang="vi-VN" i="1">
                <a:solidFill>
                  <a:srgbClr val="688FE5"/>
                </a:solidFill>
              </a:rPr>
              <a:t> exist when users use AI to </a:t>
            </a:r>
            <a:r>
              <a:rPr lang="en-US" altLang="vi-VN" b="1" i="1">
                <a:solidFill>
                  <a:srgbClr val="688FE5"/>
                </a:solidFill>
              </a:rPr>
              <a:t>learn</a:t>
            </a:r>
            <a:r>
              <a:rPr lang="en-US" altLang="vi-VN" i="1">
                <a:solidFill>
                  <a:srgbClr val="688FE5"/>
                </a:solidFill>
              </a:rPr>
              <a:t>, </a:t>
            </a:r>
            <a:r>
              <a:rPr lang="en-US" altLang="vi-VN" b="1" i="1">
                <a:solidFill>
                  <a:srgbClr val="688FE5"/>
                </a:solidFill>
              </a:rPr>
              <a:t>search </a:t>
            </a:r>
            <a:r>
              <a:rPr lang="en-US" altLang="vi-VN" i="1">
                <a:solidFill>
                  <a:srgbClr val="688FE5"/>
                </a:solidFill>
              </a:rPr>
              <a:t>and </a:t>
            </a:r>
            <a:r>
              <a:rPr lang="en-US" altLang="vi-VN" b="1" i="1">
                <a:solidFill>
                  <a:srgbClr val="688FE5"/>
                </a:solidFill>
              </a:rPr>
              <a:t>visualize scientific content</a:t>
            </a:r>
            <a:r>
              <a:rPr lang="en-US" altLang="vi-VN" i="1">
                <a:solidFill>
                  <a:srgbClr val="688FE5"/>
                </a:solidFill>
              </a:rPr>
              <a:t>?</a:t>
            </a:r>
            <a:endParaRPr lang="en-US" altLang="vi-VN" i="1">
              <a:solidFill>
                <a:srgbClr val="688FE5"/>
              </a:solidFill>
            </a:endParaRPr>
          </a:p>
        </p:txBody>
      </p:sp>
      <p:graphicFrame>
        <p:nvGraphicFramePr>
          <p:cNvPr id="3" name="Table 2"/>
          <p:cNvGraphicFramePr/>
          <p:nvPr/>
        </p:nvGraphicFramePr>
        <p:xfrm>
          <a:off x="980440" y="2000250"/>
          <a:ext cx="2315210" cy="324802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2315210"/>
              </a:tblGrid>
              <a:tr h="335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vi-VN" altLang="en-US" sz="1400" b="1">
                          <a:solidFill>
                            <a:srgbClr val="0F4662"/>
                          </a:solidFill>
                          <a:sym typeface="+mn-ea"/>
                        </a:rPr>
                        <a:t>S</a:t>
                      </a:r>
                      <a:r>
                        <a:rPr lang="en-US" sz="1400" b="1">
                          <a:solidFill>
                            <a:srgbClr val="0F4662"/>
                          </a:solidFill>
                          <a:sym typeface="+mn-ea"/>
                        </a:rPr>
                        <a:t>earch tool usability</a:t>
                      </a:r>
                      <a:endParaRPr lang="en-US" sz="1400" b="1">
                        <a:solidFill>
                          <a:srgbClr val="0F4662"/>
                        </a:solidFill>
                        <a:sym typeface="+mn-ea"/>
                      </a:endParaRPr>
                    </a:p>
                  </a:txBody>
                  <a:tcPr anchor="ctr" anchorCtr="0">
                    <a:solidFill>
                      <a:schemeClr val="bg1"/>
                    </a:solidFill>
                  </a:tcPr>
                </a:tc>
              </a:tr>
              <a:tr h="2912745">
                <a:tc>
                  <a:txBody>
                    <a:bodyPr/>
                    <a:p>
                      <a:pPr>
                        <a:buNone/>
                      </a:pPr>
                      <a:endParaRPr lang="en-US" b="1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1299845" y="2566670"/>
            <a:ext cx="1797050" cy="1019810"/>
            <a:chOff x="2211" y="4481"/>
            <a:chExt cx="2830" cy="1606"/>
          </a:xfrm>
        </p:grpSpPr>
        <p:sp>
          <p:nvSpPr>
            <p:cNvPr id="23" name="Text Box 22"/>
            <p:cNvSpPr txBox="1"/>
            <p:nvPr/>
          </p:nvSpPr>
          <p:spPr>
            <a:xfrm>
              <a:off x="2211" y="5653"/>
              <a:ext cx="2831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vi-VN" altLang="en-US" sz="1200"/>
                <a:t>A</a:t>
              </a:r>
              <a:r>
                <a:rPr lang="en-US" sz="1200"/>
                <a:t>ggregation information</a:t>
              </a:r>
              <a:endParaRPr lang="en-US" altLang="en-US" sz="1200"/>
            </a:p>
          </p:txBody>
        </p:sp>
        <p:pic>
          <p:nvPicPr>
            <p:cNvPr id="30" name="Picture 29" descr="image-removebg-preview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66" y="4481"/>
              <a:ext cx="1122" cy="1122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1193165" y="3917950"/>
            <a:ext cx="1889760" cy="1153160"/>
            <a:chOff x="1407" y="6198"/>
            <a:chExt cx="2976" cy="1816"/>
          </a:xfrm>
        </p:grpSpPr>
        <p:sp>
          <p:nvSpPr>
            <p:cNvPr id="37" name="Text Box 36"/>
            <p:cNvSpPr txBox="1"/>
            <p:nvPr/>
          </p:nvSpPr>
          <p:spPr>
            <a:xfrm>
              <a:off x="1407" y="7290"/>
              <a:ext cx="2976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vi-VN" altLang="en-US" sz="1200"/>
                <a:t>R</a:t>
              </a:r>
              <a:r>
                <a:rPr lang="en-US" sz="1200"/>
                <a:t>eceived informatio</a:t>
              </a:r>
              <a:r>
                <a:rPr lang="vi-VN" altLang="en-US" sz="1200"/>
                <a:t>n </a:t>
              </a:r>
              <a:endParaRPr lang="vi-VN" altLang="en-US" sz="1200"/>
            </a:p>
            <a:p>
              <a:pPr algn="ctr"/>
              <a:r>
                <a:rPr lang="vi-VN" altLang="en-US" sz="1200"/>
                <a:t>i</a:t>
              </a:r>
              <a:r>
                <a:rPr lang="en-US" sz="1200">
                  <a:sym typeface="+mn-ea"/>
                </a:rPr>
                <a:t>nteractive ability</a:t>
              </a:r>
              <a:endParaRPr lang="en-US" altLang="en-US" sz="1200">
                <a:sym typeface="+mn-ea"/>
              </a:endParaRPr>
            </a:p>
          </p:txBody>
        </p:sp>
        <p:pic>
          <p:nvPicPr>
            <p:cNvPr id="38" name="Picture 37" descr="1472060-removebg-preview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9" y="6198"/>
              <a:ext cx="1092" cy="1092"/>
            </a:xfrm>
            <a:prstGeom prst="rect">
              <a:avLst/>
            </a:prstGeom>
          </p:spPr>
        </p:pic>
      </p:grpSp>
      <p:graphicFrame>
        <p:nvGraphicFramePr>
          <p:cNvPr id="39" name="Table 38"/>
          <p:cNvGraphicFramePr/>
          <p:nvPr/>
        </p:nvGraphicFramePr>
        <p:xfrm>
          <a:off x="4937760" y="2000250"/>
          <a:ext cx="2315210" cy="18846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2315210"/>
              </a:tblGrid>
              <a:tr h="335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vi-VN" altLang="en-US" sz="1400" b="1">
                          <a:solidFill>
                            <a:srgbClr val="0F4662"/>
                          </a:solidFill>
                          <a:sym typeface="+mn-ea"/>
                        </a:rPr>
                        <a:t>AI LaTeX/</a:t>
                      </a:r>
                      <a:r>
                        <a:rPr lang="en-US" sz="1400" b="1">
                          <a:solidFill>
                            <a:srgbClr val="0F4662"/>
                          </a:solidFill>
                          <a:sym typeface="+mn-ea"/>
                        </a:rPr>
                        <a:t>TikZ output</a:t>
                      </a:r>
                      <a:endParaRPr lang="en-US" sz="1400" b="1">
                        <a:solidFill>
                          <a:srgbClr val="0F4662"/>
                        </a:solidFill>
                        <a:sym typeface="+mn-ea"/>
                      </a:endParaRPr>
                    </a:p>
                  </a:txBody>
                  <a:tcPr anchor="ctr" anchorCtr="0">
                    <a:solidFill>
                      <a:schemeClr val="bg1"/>
                    </a:solidFill>
                  </a:tcPr>
                </a:tc>
              </a:tr>
              <a:tr h="1549400">
                <a:tc>
                  <a:txBody>
                    <a:bodyPr/>
                    <a:p>
                      <a:pPr>
                        <a:buNone/>
                      </a:pPr>
                      <a:endParaRPr lang="en-US" b="1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5200015" y="2538095"/>
            <a:ext cx="1739900" cy="1033145"/>
            <a:chOff x="9135" y="7208"/>
            <a:chExt cx="2740" cy="1627"/>
          </a:xfrm>
        </p:grpSpPr>
        <p:pic>
          <p:nvPicPr>
            <p:cNvPr id="13" name="Picture 12" descr="10328754-removebg-preview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07" y="7208"/>
              <a:ext cx="1308" cy="1308"/>
            </a:xfrm>
            <a:prstGeom prst="rect">
              <a:avLst/>
            </a:prstGeom>
          </p:spPr>
        </p:pic>
        <p:sp>
          <p:nvSpPr>
            <p:cNvPr id="15" name="Text Box 14"/>
            <p:cNvSpPr txBox="1"/>
            <p:nvPr/>
          </p:nvSpPr>
          <p:spPr>
            <a:xfrm>
              <a:off x="9135" y="8401"/>
              <a:ext cx="2740" cy="43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sz="1200">
                  <a:sym typeface="+mn-ea"/>
                </a:rPr>
                <a:t>Return text-based form</a:t>
              </a:r>
              <a:endParaRPr lang="en-US" sz="1200">
                <a:sym typeface="+mn-ea"/>
              </a:endParaRPr>
            </a:p>
          </p:txBody>
        </p:sp>
      </p:grpSp>
      <p:graphicFrame>
        <p:nvGraphicFramePr>
          <p:cNvPr id="40" name="Table 39"/>
          <p:cNvGraphicFramePr/>
          <p:nvPr/>
        </p:nvGraphicFramePr>
        <p:xfrm>
          <a:off x="9042400" y="1986280"/>
          <a:ext cx="2315210" cy="233807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2315210"/>
              </a:tblGrid>
              <a:tr h="5168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vi-VN" altLang="en-US" sz="1400" b="1">
                          <a:solidFill>
                            <a:srgbClr val="0F4662"/>
                          </a:solidFill>
                          <a:sym typeface="+mn-ea"/>
                        </a:rPr>
                        <a:t>Create good </a:t>
                      </a:r>
                      <a:endParaRPr lang="vi-VN" altLang="en-US" sz="1400" b="1">
                        <a:solidFill>
                          <a:srgbClr val="0F4662"/>
                        </a:solidFill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vi-VN" altLang="en-US" sz="1400" b="1">
                          <a:solidFill>
                            <a:srgbClr val="0F4662"/>
                          </a:solidFill>
                          <a:sym typeface="+mn-ea"/>
                        </a:rPr>
                        <a:t>AI questions</a:t>
                      </a:r>
                      <a:endParaRPr lang="vi-VN" altLang="en-US" sz="1400" b="1">
                        <a:solidFill>
                          <a:srgbClr val="0F4662"/>
                        </a:solidFill>
                        <a:sym typeface="+mn-ea"/>
                      </a:endParaRPr>
                    </a:p>
                  </a:txBody>
                  <a:tcPr anchor="ctr" anchorCtr="0">
                    <a:solidFill>
                      <a:schemeClr val="bg1"/>
                    </a:solidFill>
                  </a:tcPr>
                </a:tc>
              </a:tr>
              <a:tr h="1758950">
                <a:tc>
                  <a:txBody>
                    <a:bodyPr/>
                    <a:p>
                      <a:pPr>
                        <a:buNone/>
                      </a:pPr>
                      <a:endParaRPr lang="en-US" b="1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34" name="Group 33"/>
          <p:cNvGrpSpPr/>
          <p:nvPr/>
        </p:nvGrpSpPr>
        <p:grpSpPr>
          <a:xfrm>
            <a:off x="9636125" y="2778760"/>
            <a:ext cx="1172210" cy="1414780"/>
            <a:chOff x="14219" y="7403"/>
            <a:chExt cx="1846" cy="2228"/>
          </a:xfrm>
        </p:grpSpPr>
        <p:grpSp>
          <p:nvGrpSpPr>
            <p:cNvPr id="32" name="Group 31"/>
            <p:cNvGrpSpPr/>
            <p:nvPr/>
          </p:nvGrpSpPr>
          <p:grpSpPr>
            <a:xfrm>
              <a:off x="14250" y="7403"/>
              <a:ext cx="1785" cy="1794"/>
              <a:chOff x="14759" y="7128"/>
              <a:chExt cx="2086" cy="2096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59" y="7138"/>
                <a:ext cx="2086" cy="2086"/>
              </a:xfrm>
              <a:prstGeom prst="rect">
                <a:avLst/>
              </a:prstGeom>
            </p:spPr>
          </p:pic>
          <p:sp>
            <p:nvSpPr>
              <p:cNvPr id="31" name="Text Box 30"/>
              <p:cNvSpPr txBox="1"/>
              <p:nvPr/>
            </p:nvSpPr>
            <p:spPr>
              <a:xfrm rot="1260000">
                <a:off x="15732" y="7128"/>
                <a:ext cx="444" cy="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sz="1400">
                    <a:solidFill>
                      <a:schemeClr val="bg1"/>
                    </a:solidFill>
                  </a:rPr>
                  <a:t>?</a:t>
                </a:r>
                <a:endParaRPr lang="en-US" sz="14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3" name="Text Box 32"/>
            <p:cNvSpPr txBox="1"/>
            <p:nvPr/>
          </p:nvSpPr>
          <p:spPr>
            <a:xfrm>
              <a:off x="14219" y="9197"/>
              <a:ext cx="1847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sz="1200"/>
                <a:t>AI is confusing</a:t>
              </a:r>
              <a:endParaRPr lang="en-US" sz="1200"/>
            </a:p>
          </p:txBody>
        </p:sp>
      </p:grpSp>
      <p:sp>
        <p:nvSpPr>
          <p:cNvPr id="46" name="Text Box 45"/>
          <p:cNvSpPr txBox="1"/>
          <p:nvPr/>
        </p:nvSpPr>
        <p:spPr>
          <a:xfrm>
            <a:off x="11783060" y="6520815"/>
            <a:ext cx="4089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vi-VN" altLang="en-US" sz="1600"/>
              <a:t>01</a:t>
            </a:r>
            <a:endParaRPr lang="vi-VN" altLang="en-US" sz="1600"/>
          </a:p>
        </p:txBody>
      </p:sp>
      <p:sp>
        <p:nvSpPr>
          <p:cNvPr id="48" name="Explosion 2 47"/>
          <p:cNvSpPr/>
          <p:nvPr/>
        </p:nvSpPr>
        <p:spPr>
          <a:xfrm>
            <a:off x="8522970" y="5257165"/>
            <a:ext cx="2775585" cy="1481455"/>
          </a:xfrm>
          <a:prstGeom prst="irregularSeal2">
            <a:avLst/>
          </a:prstGeom>
          <a:solidFill>
            <a:srgbClr val="FFEA6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vi-VN" altLang="en-US" b="1">
                <a:solidFill>
                  <a:srgbClr val="FF3300"/>
                </a:solidFill>
              </a:rPr>
              <a:t>Pro</a:t>
            </a:r>
            <a:r>
              <a:rPr lang="en-US" altLang="vi-VN" b="1">
                <a:solidFill>
                  <a:srgbClr val="FF3300"/>
                </a:solidFill>
              </a:rPr>
              <a:t>posal System</a:t>
            </a:r>
            <a:endParaRPr lang="en-US" altLang="vi-VN" b="1">
              <a:solidFill>
                <a:srgbClr val="FF3300"/>
              </a:solidFill>
            </a:endParaRPr>
          </a:p>
        </p:txBody>
      </p:sp>
      <p:cxnSp>
        <p:nvCxnSpPr>
          <p:cNvPr id="49" name="Straight Arrow Connector 48"/>
          <p:cNvCxnSpPr>
            <a:stCxn id="25" idx="3"/>
          </p:cNvCxnSpPr>
          <p:nvPr/>
        </p:nvCxnSpPr>
        <p:spPr>
          <a:xfrm>
            <a:off x="2921635" y="6082030"/>
            <a:ext cx="5580380" cy="1905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8" idx="3"/>
          </p:cNvCxnSpPr>
          <p:nvPr/>
        </p:nvCxnSpPr>
        <p:spPr>
          <a:xfrm>
            <a:off x="7037705" y="4631055"/>
            <a:ext cx="1586865" cy="84645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6" idx="3"/>
          </p:cNvCxnSpPr>
          <p:nvPr/>
        </p:nvCxnSpPr>
        <p:spPr>
          <a:xfrm>
            <a:off x="7101205" y="5514975"/>
            <a:ext cx="1451610" cy="28956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27" idx="3"/>
            <a:endCxn id="48" idx="3"/>
          </p:cNvCxnSpPr>
          <p:nvPr/>
        </p:nvCxnSpPr>
        <p:spPr>
          <a:xfrm>
            <a:off x="11273790" y="4991735"/>
            <a:ext cx="24765" cy="721360"/>
          </a:xfrm>
          <a:prstGeom prst="bentConnector3">
            <a:avLst>
              <a:gd name="adj1" fmla="val 1061538"/>
            </a:avLst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36" name="Group 35"/>
          <p:cNvGrpSpPr/>
          <p:nvPr/>
        </p:nvGrpSpPr>
        <p:grpSpPr>
          <a:xfrm>
            <a:off x="66675" y="76200"/>
            <a:ext cx="3152140" cy="768350"/>
            <a:chOff x="1653" y="916"/>
            <a:chExt cx="4964" cy="1210"/>
          </a:xfrm>
        </p:grpSpPr>
        <p:sp>
          <p:nvSpPr>
            <p:cNvPr id="9" name="Text Box 8"/>
            <p:cNvSpPr txBox="1"/>
            <p:nvPr/>
          </p:nvSpPr>
          <p:spPr>
            <a:xfrm>
              <a:off x="1653" y="916"/>
              <a:ext cx="1510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4400" b="1">
                  <a:solidFill>
                    <a:srgbClr val="FF6663"/>
                  </a:solidFill>
                </a:rPr>
                <a:t>01.</a:t>
              </a:r>
              <a:endParaRPr lang="en-US" sz="4400" b="1">
                <a:solidFill>
                  <a:srgbClr val="FF6663"/>
                </a:solidFill>
              </a:endParaRPr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2955" y="1303"/>
              <a:ext cx="3662" cy="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2200" b="1">
                  <a:solidFill>
                    <a:schemeClr val="tx1"/>
                  </a:solidFill>
                </a:rPr>
                <a:t>INTRODUCTION</a:t>
              </a:r>
              <a:endParaRPr lang="en-US" sz="22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75260" y="844550"/>
            <a:ext cx="2255520" cy="368300"/>
            <a:chOff x="2111" y="2667"/>
            <a:chExt cx="3552" cy="580"/>
          </a:xfrm>
        </p:grpSpPr>
        <p:sp>
          <p:nvSpPr>
            <p:cNvPr id="7" name="Text Box 6"/>
            <p:cNvSpPr txBox="1"/>
            <p:nvPr/>
          </p:nvSpPr>
          <p:spPr>
            <a:xfrm>
              <a:off x="2335" y="2667"/>
              <a:ext cx="33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b="1">
                  <a:sym typeface="+mn-ea"/>
                </a:rPr>
                <a:t>Proposal System:</a:t>
              </a:r>
              <a:endParaRPr lang="en-US" b="1"/>
            </a:p>
          </p:txBody>
        </p:sp>
        <p:sp>
          <p:nvSpPr>
            <p:cNvPr id="8" name="Rectangles 7"/>
            <p:cNvSpPr/>
            <p:nvPr/>
          </p:nvSpPr>
          <p:spPr>
            <a:xfrm>
              <a:off x="2111" y="2845"/>
              <a:ext cx="224" cy="224"/>
            </a:xfrm>
            <a:prstGeom prst="rect">
              <a:avLst/>
            </a:prstGeom>
            <a:solidFill>
              <a:srgbClr val="FF66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3" name="Text Box 2"/>
          <p:cNvSpPr txBox="1"/>
          <p:nvPr/>
        </p:nvSpPr>
        <p:spPr>
          <a:xfrm>
            <a:off x="2515235" y="844550"/>
            <a:ext cx="7161530" cy="3683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pPr algn="l"/>
            <a:r>
              <a:rPr lang="en-US" b="1">
                <a:solidFill>
                  <a:srgbClr val="FF3300"/>
                </a:solidFill>
              </a:rPr>
              <a:t>AI PELaX</a:t>
            </a:r>
            <a:r>
              <a:rPr lang="en-US"/>
              <a:t> = Artificial Intelligence for Processing and Exploring LaTeX</a:t>
            </a:r>
            <a:endParaRPr lang="en-US"/>
          </a:p>
        </p:txBody>
      </p:sp>
      <p:sp>
        <p:nvSpPr>
          <p:cNvPr id="46" name="Text Box 45"/>
          <p:cNvSpPr txBox="1"/>
          <p:nvPr/>
        </p:nvSpPr>
        <p:spPr>
          <a:xfrm>
            <a:off x="11783060" y="6520815"/>
            <a:ext cx="4089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vi-VN" altLang="en-US" sz="1600"/>
              <a:t>02</a:t>
            </a:r>
            <a:endParaRPr lang="vi-VN" altLang="en-US" sz="1600"/>
          </a:p>
        </p:txBody>
      </p:sp>
      <p:grpSp>
        <p:nvGrpSpPr>
          <p:cNvPr id="31" name="Group 30"/>
          <p:cNvGrpSpPr/>
          <p:nvPr/>
        </p:nvGrpSpPr>
        <p:grpSpPr>
          <a:xfrm>
            <a:off x="217170" y="1378585"/>
            <a:ext cx="3677920" cy="4859020"/>
            <a:chOff x="-33" y="2591"/>
            <a:chExt cx="5792" cy="7652"/>
          </a:xfrm>
        </p:grpSpPr>
        <p:pic>
          <p:nvPicPr>
            <p:cNvPr id="2" name="Picture 1" descr="image-removebg-preview(1)"/>
            <p:cNvPicPr>
              <a:picLocks noChangeAspect="1"/>
            </p:cNvPicPr>
            <p:nvPr/>
          </p:nvPicPr>
          <p:blipFill>
            <a:blip r:embed="rId1"/>
            <a:srcRect l="11762" r="12546"/>
            <a:stretch>
              <a:fillRect/>
            </a:stretch>
          </p:blipFill>
          <p:spPr>
            <a:xfrm>
              <a:off x="-33" y="2591"/>
              <a:ext cx="5792" cy="7652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 rot="0">
              <a:off x="2236" y="3741"/>
              <a:ext cx="1308" cy="1356"/>
              <a:chOff x="2347" y="3751"/>
              <a:chExt cx="1308" cy="1356"/>
            </a:xfrm>
          </p:grpSpPr>
          <p:pic>
            <p:nvPicPr>
              <p:cNvPr id="11" name="Picture 10" descr="2867393-removebg-preview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26" y="4011"/>
                <a:ext cx="1096" cy="1096"/>
              </a:xfrm>
              <a:prstGeom prst="rect">
                <a:avLst/>
              </a:prstGeom>
            </p:spPr>
          </p:pic>
          <p:sp>
            <p:nvSpPr>
              <p:cNvPr id="15" name="Text Box 14"/>
              <p:cNvSpPr txBox="1"/>
              <p:nvPr/>
            </p:nvSpPr>
            <p:spPr>
              <a:xfrm>
                <a:off x="2347" y="3751"/>
                <a:ext cx="1309" cy="3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vi-VN" altLang="en-US" sz="1000"/>
                  <a:t>Middleware</a:t>
                </a:r>
                <a:endParaRPr lang="vi-VN" altLang="en-US" sz="1000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 rot="0">
              <a:off x="1037" y="5097"/>
              <a:ext cx="3712" cy="2406"/>
              <a:chOff x="7546" y="5451"/>
              <a:chExt cx="3712" cy="2406"/>
            </a:xfrm>
          </p:grpSpPr>
          <p:sp>
            <p:nvSpPr>
              <p:cNvPr id="17" name="Rectangles 16"/>
              <p:cNvSpPr/>
              <p:nvPr/>
            </p:nvSpPr>
            <p:spPr>
              <a:xfrm>
                <a:off x="7546" y="5686"/>
                <a:ext cx="3712" cy="21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pic>
            <p:nvPicPr>
              <p:cNvPr id="12" name="Picture 11" descr="zHFFO-removebg-preview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84" y="7078"/>
                <a:ext cx="1314" cy="630"/>
              </a:xfrm>
              <a:prstGeom prst="rect">
                <a:avLst/>
              </a:prstGeom>
            </p:spPr>
          </p:pic>
          <p:pic>
            <p:nvPicPr>
              <p:cNvPr id="13" name="Picture 12" descr="29576a7e0442960346703d3ecd6bac04-picture-doodle-icon-removebg-preview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98" y="5770"/>
                <a:ext cx="989" cy="989"/>
              </a:xfrm>
              <a:prstGeom prst="rect">
                <a:avLst/>
              </a:prstGeom>
            </p:spPr>
          </p:pic>
          <p:pic>
            <p:nvPicPr>
              <p:cNvPr id="14" name="Picture 13" descr="chatbot-smiley-robot-face-icon-600nw-2435912297-removebg-preview"/>
              <p:cNvPicPr>
                <a:picLocks noChangeAspect="1"/>
              </p:cNvPicPr>
              <p:nvPr/>
            </p:nvPicPr>
            <p:blipFill>
              <a:blip r:embed="rId5"/>
              <a:srcRect l="15300" t="15575" r="13301" b="11096"/>
              <a:stretch>
                <a:fillRect/>
              </a:stretch>
            </p:blipFill>
            <p:spPr>
              <a:xfrm>
                <a:off x="7711" y="5751"/>
                <a:ext cx="1036" cy="1064"/>
              </a:xfrm>
              <a:prstGeom prst="rect">
                <a:avLst/>
              </a:prstGeom>
            </p:spPr>
          </p:pic>
          <p:cxnSp>
            <p:nvCxnSpPr>
              <p:cNvPr id="18" name="Straight Arrow Connector 17"/>
              <p:cNvCxnSpPr>
                <a:stCxn id="14" idx="2"/>
                <a:endCxn id="12" idx="1"/>
              </p:cNvCxnSpPr>
              <p:nvPr/>
            </p:nvCxnSpPr>
            <p:spPr>
              <a:xfrm>
                <a:off x="8229" y="6815"/>
                <a:ext cx="455" cy="57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>
                <a:stCxn id="12" idx="3"/>
                <a:endCxn id="13" idx="2"/>
              </p:cNvCxnSpPr>
              <p:nvPr/>
            </p:nvCxnSpPr>
            <p:spPr>
              <a:xfrm flipV="1">
                <a:off x="9998" y="6759"/>
                <a:ext cx="495" cy="63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>
                <a:stCxn id="11" idx="2"/>
                <a:endCxn id="12" idx="0"/>
              </p:cNvCxnSpPr>
              <p:nvPr/>
            </p:nvCxnSpPr>
            <p:spPr>
              <a:xfrm flipH="1">
                <a:off x="9341" y="5451"/>
                <a:ext cx="31" cy="162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Right Arrow 23"/>
          <p:cNvSpPr/>
          <p:nvPr/>
        </p:nvSpPr>
        <p:spPr>
          <a:xfrm>
            <a:off x="3874770" y="2277110"/>
            <a:ext cx="1193800" cy="485775"/>
          </a:xfrm>
          <a:prstGeom prst="rightArrow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5277485" y="1596390"/>
            <a:ext cx="6143625" cy="1640840"/>
            <a:chOff x="8311" y="2514"/>
            <a:chExt cx="9675" cy="2584"/>
          </a:xfrm>
        </p:grpSpPr>
        <p:sp>
          <p:nvSpPr>
            <p:cNvPr id="27" name="Rectangles 26"/>
            <p:cNvSpPr/>
            <p:nvPr/>
          </p:nvSpPr>
          <p:spPr>
            <a:xfrm>
              <a:off x="8988" y="2839"/>
              <a:ext cx="8998" cy="22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8311" y="2514"/>
              <a:ext cx="2968" cy="58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p>
              <a:r>
                <a:rPr lang="vi-VN" altLang="en-US" b="1" i="1">
                  <a:solidFill>
                    <a:srgbClr val="92D050"/>
                  </a:solidFill>
                </a:rPr>
                <a:t>What it can do?</a:t>
              </a:r>
              <a:endParaRPr lang="vi-VN" altLang="en-US" b="1" i="1">
                <a:solidFill>
                  <a:srgbClr val="92D050"/>
                </a:solidFill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9134" y="3352"/>
              <a:ext cx="5816" cy="775"/>
              <a:chOff x="9134" y="3352"/>
              <a:chExt cx="5816" cy="775"/>
            </a:xfrm>
          </p:grpSpPr>
          <p:sp>
            <p:nvSpPr>
              <p:cNvPr id="6" name="Text Box 5"/>
              <p:cNvSpPr txBox="1"/>
              <p:nvPr/>
            </p:nvSpPr>
            <p:spPr>
              <a:xfrm>
                <a:off x="9960" y="3470"/>
                <a:ext cx="4990" cy="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l"/>
                <a:r>
                  <a:rPr lang="vi-VN" altLang="en-US" sz="1600" i="1">
                    <a:solidFill>
                      <a:schemeClr val="tx1"/>
                    </a:solidFill>
                  </a:rPr>
                  <a:t>A</a:t>
                </a:r>
                <a:r>
                  <a:rPr lang="en-US" sz="1600" i="1">
                    <a:solidFill>
                      <a:schemeClr val="tx1"/>
                    </a:solidFill>
                  </a:rPr>
                  <a:t>llow users send questions to AI </a:t>
                </a:r>
                <a:endParaRPr lang="en-US" sz="1600" i="1">
                  <a:solidFill>
                    <a:schemeClr val="tx1"/>
                  </a:solidFill>
                </a:endParaRPr>
              </a:p>
            </p:txBody>
          </p:sp>
          <p:pic>
            <p:nvPicPr>
              <p:cNvPr id="28" name="Picture 27" descr="image-removebg-preview(2)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34" y="3352"/>
                <a:ext cx="826" cy="775"/>
              </a:xfrm>
              <a:prstGeom prst="rect">
                <a:avLst/>
              </a:prstGeom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9134" y="4127"/>
              <a:ext cx="8239" cy="775"/>
              <a:chOff x="9134" y="4127"/>
              <a:chExt cx="8239" cy="775"/>
            </a:xfrm>
          </p:grpSpPr>
          <p:sp>
            <p:nvSpPr>
              <p:cNvPr id="32" name="Text Box 31"/>
              <p:cNvSpPr txBox="1"/>
              <p:nvPr/>
            </p:nvSpPr>
            <p:spPr>
              <a:xfrm>
                <a:off x="9939" y="4249"/>
                <a:ext cx="7434" cy="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:r>
                  <a:rPr lang="vi-VN" altLang="en-US" sz="1600" i="1">
                    <a:solidFill>
                      <a:schemeClr val="tx1"/>
                    </a:solidFill>
                    <a:sym typeface="+mn-ea"/>
                  </a:rPr>
                  <a:t>Show </a:t>
                </a:r>
                <a:r>
                  <a:rPr lang="en-US" sz="1600" i="1">
                    <a:solidFill>
                      <a:schemeClr val="tx1"/>
                    </a:solidFill>
                    <a:sym typeface="+mn-ea"/>
                  </a:rPr>
                  <a:t>AI response with diagrams/formulas directly.</a:t>
                </a:r>
                <a:endParaRPr lang="en-US" sz="1600" i="1">
                  <a:solidFill>
                    <a:schemeClr val="tx1"/>
                  </a:solidFill>
                  <a:sym typeface="+mn-ea"/>
                </a:endParaRPr>
              </a:p>
            </p:txBody>
          </p:sp>
          <p:pic>
            <p:nvPicPr>
              <p:cNvPr id="33" name="Picture 32" descr="image-removebg-preview(2)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34" y="4127"/>
                <a:ext cx="826" cy="775"/>
              </a:xfrm>
              <a:prstGeom prst="rect">
                <a:avLst/>
              </a:prstGeom>
            </p:spPr>
          </p:pic>
        </p:grpSp>
      </p:grpSp>
      <p:grpSp>
        <p:nvGrpSpPr>
          <p:cNvPr id="38" name="Group 37"/>
          <p:cNvGrpSpPr/>
          <p:nvPr/>
        </p:nvGrpSpPr>
        <p:grpSpPr>
          <a:xfrm>
            <a:off x="5277485" y="4425315"/>
            <a:ext cx="6143625" cy="1240790"/>
            <a:chOff x="8311" y="2514"/>
            <a:chExt cx="9675" cy="1954"/>
          </a:xfrm>
        </p:grpSpPr>
        <p:sp>
          <p:nvSpPr>
            <p:cNvPr id="39" name="Rectangles 38"/>
            <p:cNvSpPr/>
            <p:nvPr/>
          </p:nvSpPr>
          <p:spPr>
            <a:xfrm>
              <a:off x="8988" y="2839"/>
              <a:ext cx="8998" cy="162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0" name="Text Box 39"/>
            <p:cNvSpPr txBox="1"/>
            <p:nvPr/>
          </p:nvSpPr>
          <p:spPr>
            <a:xfrm>
              <a:off x="8311" y="2514"/>
              <a:ext cx="3388" cy="58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p>
              <a:r>
                <a:rPr lang="vi-VN" altLang="en-US" b="1" i="1">
                  <a:solidFill>
                    <a:srgbClr val="92D050"/>
                  </a:solidFill>
                </a:rPr>
                <a:t>What its benefits?</a:t>
              </a:r>
              <a:endParaRPr lang="vi-VN" altLang="en-US" b="1" i="1">
                <a:solidFill>
                  <a:srgbClr val="92D050"/>
                </a:solidFill>
              </a:endParaRP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9134" y="3296"/>
              <a:ext cx="8373" cy="919"/>
              <a:chOff x="9134" y="3296"/>
              <a:chExt cx="8373" cy="919"/>
            </a:xfrm>
          </p:grpSpPr>
          <p:sp>
            <p:nvSpPr>
              <p:cNvPr id="42" name="Text Box 41"/>
              <p:cNvSpPr txBox="1"/>
              <p:nvPr/>
            </p:nvSpPr>
            <p:spPr>
              <a:xfrm>
                <a:off x="9960" y="3296"/>
                <a:ext cx="7547" cy="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vi-VN" altLang="en-US" sz="1600" i="1">
                    <a:sym typeface="+mn-ea"/>
                  </a:rPr>
                  <a:t>S</a:t>
                </a:r>
                <a:r>
                  <a:rPr lang="en-US" sz="1600" i="1">
                    <a:sym typeface="+mn-ea"/>
                  </a:rPr>
                  <a:t>upports learning, writing scientific documents</a:t>
                </a:r>
                <a:r>
                  <a:rPr lang="vi-VN" altLang="en-US" sz="1600" i="1">
                    <a:sym typeface="+mn-ea"/>
                  </a:rPr>
                  <a:t>... </a:t>
                </a:r>
                <a:r>
                  <a:rPr lang="vi-VN" altLang="en-US" sz="1600" b="1" i="1">
                    <a:solidFill>
                      <a:srgbClr val="92D050"/>
                    </a:solidFill>
                    <a:sym typeface="+mn-ea"/>
                  </a:rPr>
                  <a:t>faster &amp; </a:t>
                </a:r>
                <a:r>
                  <a:rPr lang="en-US" sz="1600" b="1" i="1">
                    <a:solidFill>
                      <a:srgbClr val="92D050"/>
                    </a:solidFill>
                    <a:sym typeface="+mn-ea"/>
                  </a:rPr>
                  <a:t>easie</a:t>
                </a:r>
                <a:r>
                  <a:rPr lang="vi-VN" altLang="en-US" sz="1600" b="1" i="1">
                    <a:solidFill>
                      <a:srgbClr val="92D050"/>
                    </a:solidFill>
                    <a:sym typeface="+mn-ea"/>
                  </a:rPr>
                  <a:t>r</a:t>
                </a:r>
                <a:endParaRPr lang="vi-VN" altLang="en-US" sz="1600" b="1" i="1">
                  <a:solidFill>
                    <a:srgbClr val="92D050"/>
                  </a:solidFill>
                  <a:sym typeface="+mn-ea"/>
                </a:endParaRPr>
              </a:p>
            </p:txBody>
          </p:sp>
          <p:pic>
            <p:nvPicPr>
              <p:cNvPr id="43" name="Picture 42" descr="image-removebg-preview(2)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34" y="3352"/>
                <a:ext cx="826" cy="775"/>
              </a:xfrm>
              <a:prstGeom prst="rect">
                <a:avLst/>
              </a:prstGeom>
            </p:spPr>
          </p:pic>
        </p:grpSp>
      </p:grpSp>
      <p:sp>
        <p:nvSpPr>
          <p:cNvPr id="48" name="Right Arrow 47"/>
          <p:cNvSpPr/>
          <p:nvPr/>
        </p:nvSpPr>
        <p:spPr>
          <a:xfrm rot="5400000">
            <a:off x="7907020" y="3691255"/>
            <a:ext cx="1193800" cy="485775"/>
          </a:xfrm>
          <a:prstGeom prst="rightArrow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36" name="Group 35"/>
          <p:cNvGrpSpPr/>
          <p:nvPr/>
        </p:nvGrpSpPr>
        <p:grpSpPr>
          <a:xfrm>
            <a:off x="66675" y="76200"/>
            <a:ext cx="3152140" cy="768350"/>
            <a:chOff x="1653" y="916"/>
            <a:chExt cx="4964" cy="1210"/>
          </a:xfrm>
        </p:grpSpPr>
        <p:sp>
          <p:nvSpPr>
            <p:cNvPr id="9" name="Text Box 8"/>
            <p:cNvSpPr txBox="1"/>
            <p:nvPr/>
          </p:nvSpPr>
          <p:spPr>
            <a:xfrm>
              <a:off x="1653" y="916"/>
              <a:ext cx="1510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4400" b="1">
                  <a:solidFill>
                    <a:srgbClr val="FF6663"/>
                  </a:solidFill>
                </a:rPr>
                <a:t>01.</a:t>
              </a:r>
              <a:endParaRPr lang="en-US" sz="4400" b="1">
                <a:solidFill>
                  <a:srgbClr val="FF6663"/>
                </a:solidFill>
              </a:endParaRPr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2955" y="1303"/>
              <a:ext cx="3662" cy="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2200" b="1">
                  <a:solidFill>
                    <a:schemeClr val="tx1"/>
                  </a:solidFill>
                </a:rPr>
                <a:t>INTRODUCTION</a:t>
              </a:r>
              <a:endParaRPr lang="en-US" sz="22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75260" y="844550"/>
            <a:ext cx="2776220" cy="368300"/>
            <a:chOff x="2111" y="2667"/>
            <a:chExt cx="4372" cy="580"/>
          </a:xfrm>
        </p:grpSpPr>
        <p:sp>
          <p:nvSpPr>
            <p:cNvPr id="7" name="Text Box 6"/>
            <p:cNvSpPr txBox="1"/>
            <p:nvPr/>
          </p:nvSpPr>
          <p:spPr>
            <a:xfrm>
              <a:off x="2335" y="2667"/>
              <a:ext cx="414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indent="0" algn="l">
                <a:buFont typeface="Arial" panose="020B0604020202020204" pitchFamily="34" charset="0"/>
                <a:buNone/>
              </a:pPr>
              <a:r>
                <a:rPr lang="en-US" b="1">
                  <a:sym typeface="+mn-ea"/>
                </a:rPr>
                <a:t>Objectives and Scope:</a:t>
              </a:r>
              <a:endParaRPr lang="en-US" b="1"/>
            </a:p>
          </p:txBody>
        </p:sp>
        <p:sp>
          <p:nvSpPr>
            <p:cNvPr id="8" name="Rectangles 7"/>
            <p:cNvSpPr/>
            <p:nvPr/>
          </p:nvSpPr>
          <p:spPr>
            <a:xfrm>
              <a:off x="2111" y="2845"/>
              <a:ext cx="224" cy="224"/>
            </a:xfrm>
            <a:prstGeom prst="rect">
              <a:avLst/>
            </a:prstGeom>
            <a:solidFill>
              <a:srgbClr val="FF66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1953895" y="1246505"/>
            <a:ext cx="8860790" cy="3683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pPr algn="l"/>
            <a:r>
              <a:rPr lang="en-US" i="1">
                <a:solidFill>
                  <a:srgbClr val="96DD99"/>
                </a:solidFill>
              </a:rPr>
              <a:t>Create a </a:t>
            </a:r>
            <a:r>
              <a:rPr lang="en-US" b="1" i="1">
                <a:solidFill>
                  <a:srgbClr val="96DD99"/>
                </a:solidFill>
              </a:rPr>
              <a:t>mobile application &amp; middleware</a:t>
            </a:r>
            <a:r>
              <a:rPr lang="en-US" i="1">
                <a:solidFill>
                  <a:srgbClr val="96DD99"/>
                </a:solidFill>
              </a:rPr>
              <a:t> with </a:t>
            </a:r>
            <a:r>
              <a:rPr lang="en-US" b="1" i="1">
                <a:solidFill>
                  <a:srgbClr val="96DD99"/>
                </a:solidFill>
              </a:rPr>
              <a:t>scientific content generated by AI</a:t>
            </a:r>
            <a:endParaRPr lang="en-US" b="1" i="1">
              <a:solidFill>
                <a:srgbClr val="96DD99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1837055" y="2282190"/>
            <a:ext cx="3492500" cy="2750185"/>
            <a:chOff x="2879" y="2879"/>
            <a:chExt cx="5500" cy="4331"/>
          </a:xfrm>
        </p:grpSpPr>
        <p:sp>
          <p:nvSpPr>
            <p:cNvPr id="12" name="Rounded Rectangle 11"/>
            <p:cNvSpPr/>
            <p:nvPr/>
          </p:nvSpPr>
          <p:spPr>
            <a:xfrm>
              <a:off x="2879" y="3746"/>
              <a:ext cx="5500" cy="3465"/>
            </a:xfrm>
            <a:prstGeom prst="roundRect">
              <a:avLst/>
            </a:prstGeom>
            <a:solidFill>
              <a:srgbClr val="E0F0E3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 rot="0">
              <a:off x="4744" y="2879"/>
              <a:ext cx="1800" cy="1800"/>
              <a:chOff x="4338" y="2863"/>
              <a:chExt cx="1800" cy="1800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4338" y="2863"/>
                <a:ext cx="1800" cy="18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pic>
            <p:nvPicPr>
              <p:cNvPr id="4" name="Picture 3" descr="8916530-removebg-preview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4788" y="3140"/>
                <a:ext cx="810" cy="810"/>
              </a:xfrm>
              <a:prstGeom prst="rect">
                <a:avLst/>
              </a:prstGeom>
            </p:spPr>
          </p:pic>
          <p:sp>
            <p:nvSpPr>
              <p:cNvPr id="5" name="Text Box 4"/>
              <p:cNvSpPr txBox="1"/>
              <p:nvPr/>
            </p:nvSpPr>
            <p:spPr>
              <a:xfrm>
                <a:off x="4473" y="3950"/>
                <a:ext cx="1501" cy="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vi-VN" altLang="en-US" sz="1200" b="1">
                    <a:solidFill>
                      <a:schemeClr val="bg1"/>
                    </a:solidFill>
                  </a:rPr>
                  <a:t>Objectives</a:t>
                </a:r>
                <a:endParaRPr lang="vi-VN" altLang="en-US" sz="12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3548" y="4894"/>
              <a:ext cx="4384" cy="434"/>
              <a:chOff x="3188" y="5127"/>
              <a:chExt cx="4384" cy="434"/>
            </a:xfrm>
          </p:grpSpPr>
          <p:sp>
            <p:nvSpPr>
              <p:cNvPr id="18" name="Text Box 17"/>
              <p:cNvSpPr txBox="1"/>
              <p:nvPr/>
            </p:nvSpPr>
            <p:spPr>
              <a:xfrm>
                <a:off x="3626" y="5127"/>
                <a:ext cx="3946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en-US" sz="1200"/>
                  <a:t>Help users create better questions</a:t>
                </a:r>
                <a:endParaRPr lang="en-US" altLang="en-US" sz="1200"/>
              </a:p>
            </p:txBody>
          </p:sp>
          <p:pic>
            <p:nvPicPr>
              <p:cNvPr id="14" name="Picture 13" descr="png-transparent-green-arrow-computer-icons-right-arrow-angle-rectangle-triangle-removebg-preview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88" y="5172"/>
                <a:ext cx="438" cy="345"/>
              </a:xfrm>
              <a:prstGeom prst="rect">
                <a:avLst/>
              </a:prstGeom>
            </p:spPr>
          </p:pic>
        </p:grpSp>
        <p:grpSp>
          <p:nvGrpSpPr>
            <p:cNvPr id="28" name="Group 27"/>
            <p:cNvGrpSpPr/>
            <p:nvPr/>
          </p:nvGrpSpPr>
          <p:grpSpPr>
            <a:xfrm>
              <a:off x="3548" y="6183"/>
              <a:ext cx="3872" cy="724"/>
              <a:chOff x="3188" y="7953"/>
              <a:chExt cx="3872" cy="724"/>
            </a:xfrm>
          </p:grpSpPr>
          <p:sp>
            <p:nvSpPr>
              <p:cNvPr id="19" name="Text Box 18"/>
              <p:cNvSpPr txBox="1"/>
              <p:nvPr/>
            </p:nvSpPr>
            <p:spPr>
              <a:xfrm>
                <a:off x="3626" y="7953"/>
                <a:ext cx="3434" cy="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l"/>
                <a:r>
                  <a:rPr lang="en-US" sz="1200"/>
                  <a:t>Make it easier for students to </a:t>
                </a:r>
                <a:endParaRPr lang="en-US" sz="1200"/>
              </a:p>
              <a:p>
                <a:pPr algn="l"/>
                <a:r>
                  <a:rPr lang="en-US" sz="1200"/>
                  <a:t>use AI in learning</a:t>
                </a:r>
                <a:endParaRPr lang="en-US" sz="1200"/>
              </a:p>
            </p:txBody>
          </p:sp>
          <p:pic>
            <p:nvPicPr>
              <p:cNvPr id="15" name="Picture 14" descr="png-transparent-green-arrow-computer-icons-right-arrow-angle-rectangle-triangle-removebg-preview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88" y="8145"/>
                <a:ext cx="438" cy="345"/>
              </a:xfrm>
              <a:prstGeom prst="rect">
                <a:avLst/>
              </a:prstGeom>
            </p:spPr>
          </p:pic>
        </p:grpSp>
        <p:grpSp>
          <p:nvGrpSpPr>
            <p:cNvPr id="23" name="Group 22"/>
            <p:cNvGrpSpPr/>
            <p:nvPr/>
          </p:nvGrpSpPr>
          <p:grpSpPr>
            <a:xfrm>
              <a:off x="3548" y="5578"/>
              <a:ext cx="3612" cy="434"/>
              <a:chOff x="3188" y="6540"/>
              <a:chExt cx="3612" cy="434"/>
            </a:xfrm>
          </p:grpSpPr>
          <p:sp>
            <p:nvSpPr>
              <p:cNvPr id="16" name="Text Box 15"/>
              <p:cNvSpPr txBox="1"/>
              <p:nvPr/>
            </p:nvSpPr>
            <p:spPr>
              <a:xfrm>
                <a:off x="3626" y="6540"/>
                <a:ext cx="3174" cy="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l"/>
                <a:r>
                  <a:rPr lang="en-US" sz="1200"/>
                  <a:t>Support different AI models</a:t>
                </a:r>
                <a:endParaRPr lang="en-US" sz="1200"/>
              </a:p>
            </p:txBody>
          </p:sp>
          <p:pic>
            <p:nvPicPr>
              <p:cNvPr id="21" name="Picture 20" descr="png-transparent-green-arrow-computer-icons-right-arrow-angle-rectangle-triangle-removebg-preview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88" y="6584"/>
                <a:ext cx="438" cy="345"/>
              </a:xfrm>
              <a:prstGeom prst="rect">
                <a:avLst/>
              </a:prstGeom>
            </p:spPr>
          </p:pic>
        </p:grpSp>
      </p:grpSp>
      <p:grpSp>
        <p:nvGrpSpPr>
          <p:cNvPr id="42" name="Group 41"/>
          <p:cNvGrpSpPr/>
          <p:nvPr/>
        </p:nvGrpSpPr>
        <p:grpSpPr>
          <a:xfrm>
            <a:off x="6457315" y="2208530"/>
            <a:ext cx="3317240" cy="3049905"/>
            <a:chOff x="10155" y="2763"/>
            <a:chExt cx="5224" cy="4803"/>
          </a:xfrm>
        </p:grpSpPr>
        <p:sp>
          <p:nvSpPr>
            <p:cNvPr id="25" name="Rounded Rectangle 24"/>
            <p:cNvSpPr/>
            <p:nvPr/>
          </p:nvSpPr>
          <p:spPr>
            <a:xfrm>
              <a:off x="10155" y="3622"/>
              <a:ext cx="5224" cy="3944"/>
            </a:xfrm>
            <a:prstGeom prst="roundRect">
              <a:avLst/>
            </a:prstGeom>
            <a:solidFill>
              <a:srgbClr val="C3EEFA"/>
            </a:solidFill>
            <a:ln>
              <a:solidFill>
                <a:srgbClr val="00B0F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11867" y="2763"/>
              <a:ext cx="1800" cy="1800"/>
              <a:chOff x="12885" y="2686"/>
              <a:chExt cx="1800" cy="1800"/>
            </a:xfrm>
          </p:grpSpPr>
          <p:grpSp>
            <p:nvGrpSpPr>
              <p:cNvPr id="26" name="Group 25"/>
              <p:cNvGrpSpPr/>
              <p:nvPr/>
            </p:nvGrpSpPr>
            <p:grpSpPr>
              <a:xfrm rot="0">
                <a:off x="12885" y="2686"/>
                <a:ext cx="1800" cy="1800"/>
                <a:chOff x="4338" y="2863"/>
                <a:chExt cx="1800" cy="1800"/>
              </a:xfrm>
            </p:grpSpPr>
            <p:sp>
              <p:nvSpPr>
                <p:cNvPr id="27" name="Oval 26"/>
                <p:cNvSpPr/>
                <p:nvPr/>
              </p:nvSpPr>
              <p:spPr>
                <a:xfrm>
                  <a:off x="4338" y="2863"/>
                  <a:ext cx="1800" cy="1800"/>
                </a:xfrm>
                <a:prstGeom prst="ellipse">
                  <a:avLst/>
                </a:prstGeom>
                <a:solidFill>
                  <a:srgbClr val="9DCAEB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  <p:sp>
              <p:nvSpPr>
                <p:cNvPr id="29" name="Text Box 28"/>
                <p:cNvSpPr txBox="1"/>
                <p:nvPr/>
              </p:nvSpPr>
              <p:spPr>
                <a:xfrm>
                  <a:off x="4656" y="3950"/>
                  <a:ext cx="1141" cy="4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pPr algn="ctr"/>
                  <a:r>
                    <a:rPr lang="vi-VN" altLang="en-US" sz="1200" b="1">
                      <a:solidFill>
                        <a:schemeClr val="bg1"/>
                      </a:solidFill>
                    </a:rPr>
                    <a:t>Scopes</a:t>
                  </a:r>
                  <a:endParaRPr lang="vi-VN" altLang="en-US" sz="1200" b="1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31" name="Picture 30" descr="5208093-removebg-preview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12" y="2984"/>
                <a:ext cx="922" cy="922"/>
              </a:xfrm>
              <a:prstGeom prst="rect">
                <a:avLst/>
              </a:prstGeom>
            </p:spPr>
          </p:pic>
        </p:grpSp>
        <p:grpSp>
          <p:nvGrpSpPr>
            <p:cNvPr id="32" name="Group 31"/>
            <p:cNvGrpSpPr/>
            <p:nvPr/>
          </p:nvGrpSpPr>
          <p:grpSpPr>
            <a:xfrm>
              <a:off x="10673" y="4750"/>
              <a:ext cx="3989" cy="724"/>
              <a:chOff x="10824" y="5128"/>
              <a:chExt cx="3989" cy="724"/>
            </a:xfrm>
          </p:grpSpPr>
          <p:sp>
            <p:nvSpPr>
              <p:cNvPr id="34" name="Text Box 33"/>
              <p:cNvSpPr txBox="1"/>
              <p:nvPr/>
            </p:nvSpPr>
            <p:spPr>
              <a:xfrm>
                <a:off x="11183" y="5128"/>
                <a:ext cx="3630" cy="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l"/>
                <a:r>
                  <a:rPr lang="vi-VN" altLang="en-US" sz="1200"/>
                  <a:t>Mobile devices (Android) using </a:t>
                </a:r>
                <a:endParaRPr lang="vi-VN" altLang="en-US" sz="1200"/>
              </a:p>
              <a:p>
                <a:pPr algn="l"/>
                <a:r>
                  <a:rPr lang="vi-VN" altLang="en-US" sz="1200"/>
                  <a:t>Flutter framework</a:t>
                </a:r>
                <a:endParaRPr lang="vi-VN" altLang="en-US" sz="1200"/>
              </a:p>
            </p:txBody>
          </p:sp>
          <p:pic>
            <p:nvPicPr>
              <p:cNvPr id="13" name="Picture 12" descr="6635082-removebg-preview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24" y="5311"/>
                <a:ext cx="359" cy="359"/>
              </a:xfrm>
              <a:prstGeom prst="rect">
                <a:avLst/>
              </a:prstGeom>
            </p:spPr>
          </p:pic>
        </p:grpSp>
        <p:grpSp>
          <p:nvGrpSpPr>
            <p:cNvPr id="41" name="Group 40"/>
            <p:cNvGrpSpPr/>
            <p:nvPr/>
          </p:nvGrpSpPr>
          <p:grpSpPr>
            <a:xfrm>
              <a:off x="10673" y="6440"/>
              <a:ext cx="3311" cy="724"/>
              <a:chOff x="10673" y="7211"/>
              <a:chExt cx="3311" cy="724"/>
            </a:xfrm>
          </p:grpSpPr>
          <p:sp>
            <p:nvSpPr>
              <p:cNvPr id="37" name="Text Box 36"/>
              <p:cNvSpPr txBox="1"/>
              <p:nvPr/>
            </p:nvSpPr>
            <p:spPr>
              <a:xfrm>
                <a:off x="11032" y="7211"/>
                <a:ext cx="2953" cy="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l"/>
                <a:r>
                  <a:rPr lang="en-US" altLang="vi-VN" sz="1200"/>
                  <a:t>UI</a:t>
                </a:r>
                <a:r>
                  <a:rPr lang="vi-VN" altLang="en-US" sz="1200"/>
                  <a:t> design for ease of use</a:t>
                </a:r>
                <a:endParaRPr lang="vi-VN" altLang="en-US" sz="1200"/>
              </a:p>
              <a:p>
                <a:pPr algn="l"/>
                <a:r>
                  <a:rPr lang="en-US" altLang="vi-VN" sz="1200"/>
                  <a:t>(especially TikZ/</a:t>
                </a:r>
                <a:r>
                  <a:rPr lang="vi-VN" altLang="en-US" sz="1200"/>
                  <a:t>LaTeX</a:t>
                </a:r>
                <a:r>
                  <a:rPr lang="en-US" altLang="vi-VN" sz="1200"/>
                  <a:t>)</a:t>
                </a:r>
                <a:endParaRPr lang="en-US" altLang="vi-VN" sz="1200"/>
              </a:p>
            </p:txBody>
          </p:sp>
          <p:pic>
            <p:nvPicPr>
              <p:cNvPr id="38" name="Picture 37" descr="6635082-removebg-preview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73" y="7394"/>
                <a:ext cx="359" cy="359"/>
              </a:xfrm>
              <a:prstGeom prst="rect">
                <a:avLst/>
              </a:prstGeom>
            </p:spPr>
          </p:pic>
        </p:grpSp>
        <p:grpSp>
          <p:nvGrpSpPr>
            <p:cNvPr id="40" name="Group 39"/>
            <p:cNvGrpSpPr/>
            <p:nvPr/>
          </p:nvGrpSpPr>
          <p:grpSpPr>
            <a:xfrm>
              <a:off x="10673" y="5564"/>
              <a:ext cx="4495" cy="724"/>
              <a:chOff x="10673" y="6125"/>
              <a:chExt cx="4495" cy="724"/>
            </a:xfrm>
          </p:grpSpPr>
          <p:sp>
            <p:nvSpPr>
              <p:cNvPr id="35" name="Text Box 34"/>
              <p:cNvSpPr txBox="1"/>
              <p:nvPr/>
            </p:nvSpPr>
            <p:spPr>
              <a:xfrm>
                <a:off x="11032" y="6125"/>
                <a:ext cx="4137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vi-VN" altLang="en-US" sz="1200"/>
                  <a:t>LaTeX/TikZ diagrams</a:t>
                </a:r>
                <a:r>
                  <a:rPr lang="en-US" altLang="vi-VN" sz="1200"/>
                  <a:t>/</a:t>
                </a:r>
                <a:r>
                  <a:rPr lang="vi-VN" altLang="en-US" sz="1200"/>
                  <a:t>math</a:t>
                </a:r>
                <a:r>
                  <a:rPr lang="en-US" altLang="vi-VN" sz="1200"/>
                  <a:t>s</a:t>
                </a:r>
                <a:r>
                  <a:rPr lang="vi-VN" altLang="en-US" sz="1200"/>
                  <a:t> content </a:t>
                </a:r>
                <a:endParaRPr lang="vi-VN" altLang="en-US" sz="1200"/>
              </a:p>
              <a:p>
                <a:pPr algn="l"/>
                <a:r>
                  <a:rPr lang="vi-VN" altLang="en-US" sz="1200"/>
                  <a:t>generated by AI</a:t>
                </a:r>
                <a:endParaRPr lang="vi-VN" altLang="en-US" sz="1200"/>
              </a:p>
            </p:txBody>
          </p:sp>
          <p:pic>
            <p:nvPicPr>
              <p:cNvPr id="39" name="Picture 38" descr="6635082-removebg-preview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73" y="6308"/>
                <a:ext cx="359" cy="359"/>
              </a:xfrm>
              <a:prstGeom prst="rect">
                <a:avLst/>
              </a:prstGeom>
            </p:spPr>
          </p:pic>
        </p:grpSp>
      </p:grpSp>
      <p:sp>
        <p:nvSpPr>
          <p:cNvPr id="46" name="Text Box 45"/>
          <p:cNvSpPr txBox="1"/>
          <p:nvPr/>
        </p:nvSpPr>
        <p:spPr>
          <a:xfrm>
            <a:off x="11783060" y="6520815"/>
            <a:ext cx="4089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vi-VN" altLang="en-US" sz="1600"/>
              <a:t>0</a:t>
            </a:r>
            <a:r>
              <a:rPr lang="en-US" altLang="vi-VN" sz="1600"/>
              <a:t>3</a:t>
            </a:r>
            <a:endParaRPr lang="en-US" altLang="vi-VN"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36" name="Group 35"/>
          <p:cNvGrpSpPr/>
          <p:nvPr/>
        </p:nvGrpSpPr>
        <p:grpSpPr>
          <a:xfrm>
            <a:off x="66675" y="76200"/>
            <a:ext cx="4526915" cy="768350"/>
            <a:chOff x="1653" y="916"/>
            <a:chExt cx="7129" cy="1210"/>
          </a:xfrm>
        </p:grpSpPr>
        <p:sp>
          <p:nvSpPr>
            <p:cNvPr id="9" name="Text Box 8"/>
            <p:cNvSpPr txBox="1"/>
            <p:nvPr/>
          </p:nvSpPr>
          <p:spPr>
            <a:xfrm>
              <a:off x="1653" y="916"/>
              <a:ext cx="1510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4400" b="1">
                  <a:solidFill>
                    <a:srgbClr val="FFB60D"/>
                  </a:solidFill>
                </a:rPr>
                <a:t>02.</a:t>
              </a:r>
              <a:endParaRPr lang="en-US" sz="4400" b="1">
                <a:solidFill>
                  <a:srgbClr val="FFB60D"/>
                </a:solidFill>
              </a:endParaRPr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2955" y="1303"/>
              <a:ext cx="5827" cy="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sz="2200" b="1">
                  <a:solidFill>
                    <a:schemeClr val="tx1"/>
                  </a:solidFill>
                  <a:sym typeface="+mn-ea"/>
                </a:rPr>
                <a:t>REQUIREMENT ANALYSIS</a:t>
              </a:r>
              <a:endParaRPr lang="en-US" sz="2200" b="1">
                <a:solidFill>
                  <a:schemeClr val="tx1"/>
                </a:solidFill>
                <a:sym typeface="+mn-ea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75260" y="844550"/>
            <a:ext cx="1798320" cy="368300"/>
            <a:chOff x="2111" y="2667"/>
            <a:chExt cx="2832" cy="580"/>
          </a:xfrm>
        </p:grpSpPr>
        <p:sp>
          <p:nvSpPr>
            <p:cNvPr id="7" name="Text Box 6"/>
            <p:cNvSpPr txBox="1"/>
            <p:nvPr/>
          </p:nvSpPr>
          <p:spPr>
            <a:xfrm>
              <a:off x="2335" y="2667"/>
              <a:ext cx="26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b="1">
                  <a:sym typeface="+mn-ea"/>
                </a:rPr>
                <a:t>Requirement:</a:t>
              </a:r>
              <a:endParaRPr lang="en-US" b="1"/>
            </a:p>
          </p:txBody>
        </p:sp>
        <p:sp>
          <p:nvSpPr>
            <p:cNvPr id="8" name="Rectangles 7"/>
            <p:cNvSpPr/>
            <p:nvPr/>
          </p:nvSpPr>
          <p:spPr>
            <a:xfrm>
              <a:off x="2111" y="2845"/>
              <a:ext cx="224" cy="224"/>
            </a:xfrm>
            <a:prstGeom prst="rect">
              <a:avLst/>
            </a:prstGeom>
            <a:solidFill>
              <a:srgbClr val="FFB6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solidFill>
                  <a:srgbClr val="FFEA61"/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843280" y="1635125"/>
            <a:ext cx="4504055" cy="4297680"/>
            <a:chOff x="1038" y="2136"/>
            <a:chExt cx="7093" cy="6768"/>
          </a:xfrm>
        </p:grpSpPr>
        <p:grpSp>
          <p:nvGrpSpPr>
            <p:cNvPr id="58" name="Group 57"/>
            <p:cNvGrpSpPr/>
            <p:nvPr/>
          </p:nvGrpSpPr>
          <p:grpSpPr>
            <a:xfrm>
              <a:off x="1038" y="2136"/>
              <a:ext cx="7087" cy="6768"/>
              <a:chOff x="1038" y="2136"/>
              <a:chExt cx="7087" cy="6768"/>
            </a:xfrm>
          </p:grpSpPr>
          <p:sp>
            <p:nvSpPr>
              <p:cNvPr id="57" name="Rectangles 56"/>
              <p:cNvSpPr/>
              <p:nvPr/>
            </p:nvSpPr>
            <p:spPr>
              <a:xfrm>
                <a:off x="1045" y="3574"/>
                <a:ext cx="7080" cy="52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2F2F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46" name="Rectangles 45"/>
              <p:cNvSpPr/>
              <p:nvPr/>
            </p:nvSpPr>
            <p:spPr>
              <a:xfrm>
                <a:off x="1044" y="8785"/>
                <a:ext cx="7080" cy="119"/>
              </a:xfrm>
              <a:prstGeom prst="rect">
                <a:avLst/>
              </a:prstGeom>
              <a:solidFill>
                <a:srgbClr val="FF0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1038" y="2136"/>
                <a:ext cx="7085" cy="1603"/>
                <a:chOff x="1897" y="1887"/>
                <a:chExt cx="7085" cy="1603"/>
              </a:xfrm>
            </p:grpSpPr>
            <p:grpSp>
              <p:nvGrpSpPr>
                <p:cNvPr id="38" name="Group 37"/>
                <p:cNvGrpSpPr/>
                <p:nvPr/>
              </p:nvGrpSpPr>
              <p:grpSpPr>
                <a:xfrm>
                  <a:off x="1897" y="1887"/>
                  <a:ext cx="7085" cy="1051"/>
                  <a:chOff x="465" y="1543"/>
                  <a:chExt cx="7085" cy="1051"/>
                </a:xfrm>
              </p:grpSpPr>
              <p:sp>
                <p:nvSpPr>
                  <p:cNvPr id="33" name="Freeform 32"/>
                  <p:cNvSpPr/>
                  <p:nvPr/>
                </p:nvSpPr>
                <p:spPr>
                  <a:xfrm>
                    <a:off x="465" y="1543"/>
                    <a:ext cx="7085" cy="1051"/>
                  </a:xfrm>
                  <a:custGeom>
                    <a:avLst/>
                    <a:gdLst/>
                    <a:ahLst/>
                    <a:cxnLst>
                      <a:cxn ang="3">
                        <a:pos x="hc" y="t"/>
                      </a:cxn>
                      <a:cxn ang="cd2">
                        <a:pos x="l" y="vc"/>
                      </a:cxn>
                      <a:cxn ang="cd4">
                        <a:pos x="hc" y="b"/>
                      </a:cxn>
                      <a:cxn ang="0">
                        <a:pos x="r" y="vc"/>
                      </a:cxn>
                    </a:cxnLst>
                    <a:rect l="l" t="t" r="r" b="b"/>
                    <a:pathLst>
                      <a:path w="7085" h="1052">
                        <a:moveTo>
                          <a:pt x="0" y="932"/>
                        </a:moveTo>
                        <a:lnTo>
                          <a:pt x="2644" y="932"/>
                        </a:lnTo>
                        <a:lnTo>
                          <a:pt x="2643" y="924"/>
                        </a:lnTo>
                        <a:lnTo>
                          <a:pt x="2643" y="900"/>
                        </a:lnTo>
                        <a:lnTo>
                          <a:pt x="2643" y="876"/>
                        </a:lnTo>
                        <a:cubicBezTo>
                          <a:pt x="2628" y="382"/>
                          <a:pt x="3125" y="-11"/>
                          <a:pt x="3521" y="0"/>
                        </a:cubicBezTo>
                        <a:lnTo>
                          <a:pt x="3543" y="0"/>
                        </a:lnTo>
                        <a:lnTo>
                          <a:pt x="3567" y="0"/>
                        </a:lnTo>
                        <a:cubicBezTo>
                          <a:pt x="4061" y="-15"/>
                          <a:pt x="4454" y="483"/>
                          <a:pt x="4443" y="878"/>
                        </a:cubicBezTo>
                        <a:lnTo>
                          <a:pt x="4442" y="900"/>
                        </a:lnTo>
                        <a:lnTo>
                          <a:pt x="4442" y="924"/>
                        </a:lnTo>
                        <a:lnTo>
                          <a:pt x="4442" y="932"/>
                        </a:lnTo>
                        <a:lnTo>
                          <a:pt x="7085" y="932"/>
                        </a:lnTo>
                        <a:lnTo>
                          <a:pt x="7085" y="1051"/>
                        </a:lnTo>
                        <a:lnTo>
                          <a:pt x="0" y="1051"/>
                        </a:lnTo>
                        <a:lnTo>
                          <a:pt x="0" y="932"/>
                        </a:lnTo>
                        <a:close/>
                      </a:path>
                    </a:pathLst>
                  </a:custGeom>
                  <a:solidFill>
                    <a:srgbClr val="FF0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p>
                    <a:pPr algn="ctr"/>
                    <a:endParaRPr lang="en-US"/>
                  </a:p>
                </p:txBody>
              </p:sp>
              <p:sp>
                <p:nvSpPr>
                  <p:cNvPr id="35" name="Text Box 34"/>
                  <p:cNvSpPr txBox="1"/>
                  <p:nvPr/>
                </p:nvSpPr>
                <p:spPr>
                  <a:xfrm>
                    <a:off x="3553" y="1772"/>
                    <a:ext cx="910" cy="82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p>
                    <a:r>
                      <a:rPr lang="en-US" sz="2800" b="1">
                        <a:solidFill>
                          <a:schemeClr val="bg1"/>
                        </a:solidFill>
                      </a:rPr>
                      <a:t>01</a:t>
                    </a:r>
                    <a:endParaRPr lang="en-US" sz="2800" b="1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47" name="Rectangles 46"/>
                <p:cNvSpPr/>
                <p:nvPr/>
              </p:nvSpPr>
              <p:spPr>
                <a:xfrm>
                  <a:off x="1903" y="2914"/>
                  <a:ext cx="7079" cy="576"/>
                </a:xfrm>
                <a:prstGeom prst="rect">
                  <a:avLst/>
                </a:prstGeom>
                <a:solidFill>
                  <a:srgbClr val="F2F2F2"/>
                </a:solidFill>
                <a:ln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sz="2000" b="1">
                      <a:solidFill>
                        <a:srgbClr val="FF0060"/>
                      </a:solidFill>
                    </a:rPr>
                    <a:t>System Requirement</a:t>
                  </a:r>
                  <a:endParaRPr lang="en-US" sz="2000" b="1">
                    <a:solidFill>
                      <a:srgbClr val="FF0060"/>
                    </a:solidFill>
                  </a:endParaRPr>
                </a:p>
              </p:txBody>
            </p:sp>
          </p:grpSp>
        </p:grpSp>
        <p:sp>
          <p:nvSpPr>
            <p:cNvPr id="12" name="Text Box 11"/>
            <p:cNvSpPr txBox="1"/>
            <p:nvPr/>
          </p:nvSpPr>
          <p:spPr>
            <a:xfrm>
              <a:off x="1045" y="4303"/>
              <a:ext cx="7087" cy="3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vi-VN" altLang="en-US" sz="1200" b="1"/>
                <a:t>Core </a:t>
              </a:r>
              <a:r>
                <a:rPr lang="en-US" altLang="vi-VN" sz="1200" b="1"/>
                <a:t>Function:</a:t>
              </a:r>
              <a:endParaRPr lang="en-US" altLang="vi-VN" sz="1200" b="1"/>
            </a:p>
            <a:p>
              <a:endParaRPr lang="en-US" altLang="vi-VN" sz="1200" b="1"/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sz="1200">
                  <a:sym typeface="+mn-ea"/>
                </a:rPr>
                <a:t>Flutter-based app displays results directly on Android devices.</a:t>
              </a:r>
              <a:endParaRPr lang="en-US" sz="1200">
                <a:sym typeface="+mn-ea"/>
              </a:endParaRP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endParaRPr lang="en-US" sz="1200"/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altLang="vi-VN" sz="1200">
                  <a:sym typeface="+mn-ea"/>
                </a:rPr>
                <a:t>A</a:t>
              </a:r>
              <a:r>
                <a:rPr lang="vi-VN" altLang="en-US" sz="1200">
                  <a:sym typeface="+mn-ea"/>
                </a:rPr>
                <a:t>utomatically identifying </a:t>
              </a:r>
              <a:r>
                <a:rPr lang="en-US" altLang="vi-VN" sz="1200">
                  <a:sym typeface="+mn-ea"/>
                </a:rPr>
                <a:t>&amp; </a:t>
              </a:r>
              <a:r>
                <a:rPr lang="vi-VN" altLang="en-US" sz="1200">
                  <a:sym typeface="+mn-ea"/>
                </a:rPr>
                <a:t>extracting </a:t>
              </a:r>
              <a:r>
                <a:rPr lang="en-US" altLang="vi-VN" sz="1200">
                  <a:sym typeface="+mn-ea"/>
                </a:rPr>
                <a:t>LaTeX/</a:t>
              </a:r>
              <a:r>
                <a:rPr lang="vi-VN" altLang="en-US" sz="1200">
                  <a:sym typeface="+mn-ea"/>
                </a:rPr>
                <a:t>TikZ code</a:t>
              </a:r>
              <a:endParaRPr lang="vi-VN" altLang="en-US" sz="1200">
                <a:sym typeface="+mn-ea"/>
              </a:endParaRP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endParaRPr lang="en-US" sz="1200"/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altLang="vi-VN" sz="1200">
                  <a:sym typeface="+mn-ea"/>
                </a:rPr>
                <a:t>D</a:t>
              </a:r>
              <a:r>
                <a:rPr lang="vi-VN" altLang="en-US" sz="1200">
                  <a:sym typeface="+mn-ea"/>
                </a:rPr>
                <a:t>isplaying results directly inside application</a:t>
              </a:r>
              <a:endParaRPr lang="vi-VN" altLang="en-US" sz="1200">
                <a:sym typeface="+mn-ea"/>
              </a:endParaRP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endParaRPr lang="vi-VN" altLang="en-US" sz="1200"/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altLang="vi-VN" sz="1200">
                  <a:sym typeface="+mn-ea"/>
                </a:rPr>
                <a:t>R</a:t>
              </a:r>
              <a:r>
                <a:rPr lang="vi-VN" altLang="en-US" sz="1200">
                  <a:sym typeface="+mn-ea"/>
                </a:rPr>
                <a:t>endering </a:t>
              </a:r>
              <a:r>
                <a:rPr lang="en-US" altLang="vi-VN" sz="1200">
                  <a:sym typeface="+mn-ea"/>
                </a:rPr>
                <a:t>LaTeX/</a:t>
              </a:r>
              <a:r>
                <a:rPr lang="vi-VN" altLang="en-US" sz="1200">
                  <a:sym typeface="+mn-ea"/>
                </a:rPr>
                <a:t>TikZ code into images through middleware </a:t>
              </a:r>
              <a:r>
                <a:rPr lang="en-US" altLang="vi-VN" sz="1200">
                  <a:sym typeface="+mn-ea"/>
                </a:rPr>
                <a:t>Flask </a:t>
              </a:r>
              <a:r>
                <a:rPr lang="vi-VN" altLang="en-US" sz="1200">
                  <a:sym typeface="+mn-ea"/>
                </a:rPr>
                <a:t>backend</a:t>
              </a:r>
              <a:endParaRPr lang="en-US" altLang="vi-VN" sz="1200" b="1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6637655" y="1635760"/>
            <a:ext cx="4500245" cy="4296410"/>
            <a:chOff x="10163" y="1982"/>
            <a:chExt cx="7087" cy="6766"/>
          </a:xfrm>
        </p:grpSpPr>
        <p:grpSp>
          <p:nvGrpSpPr>
            <p:cNvPr id="59" name="Group 58"/>
            <p:cNvGrpSpPr/>
            <p:nvPr/>
          </p:nvGrpSpPr>
          <p:grpSpPr>
            <a:xfrm>
              <a:off x="10164" y="1982"/>
              <a:ext cx="7087" cy="6767"/>
              <a:chOff x="1038" y="2136"/>
              <a:chExt cx="7087" cy="6767"/>
            </a:xfrm>
          </p:grpSpPr>
          <p:sp>
            <p:nvSpPr>
              <p:cNvPr id="60" name="Rectangles 59"/>
              <p:cNvSpPr/>
              <p:nvPr/>
            </p:nvSpPr>
            <p:spPr>
              <a:xfrm>
                <a:off x="1045" y="3585"/>
                <a:ext cx="7080" cy="52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2F2F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61" name="Rectangles 60"/>
              <p:cNvSpPr/>
              <p:nvPr/>
            </p:nvSpPr>
            <p:spPr>
              <a:xfrm>
                <a:off x="1044" y="8785"/>
                <a:ext cx="7080" cy="119"/>
              </a:xfrm>
              <a:prstGeom prst="rect">
                <a:avLst/>
              </a:prstGeom>
              <a:solidFill>
                <a:srgbClr val="007D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grpSp>
            <p:nvGrpSpPr>
              <p:cNvPr id="62" name="Group 61"/>
              <p:cNvGrpSpPr/>
              <p:nvPr/>
            </p:nvGrpSpPr>
            <p:grpSpPr>
              <a:xfrm>
                <a:off x="1038" y="2136"/>
                <a:ext cx="7085" cy="1603"/>
                <a:chOff x="1897" y="1887"/>
                <a:chExt cx="7085" cy="1603"/>
              </a:xfrm>
            </p:grpSpPr>
            <p:grpSp>
              <p:nvGrpSpPr>
                <p:cNvPr id="63" name="Group 62"/>
                <p:cNvGrpSpPr/>
                <p:nvPr/>
              </p:nvGrpSpPr>
              <p:grpSpPr>
                <a:xfrm>
                  <a:off x="1897" y="1887"/>
                  <a:ext cx="7085" cy="1051"/>
                  <a:chOff x="465" y="1543"/>
                  <a:chExt cx="7085" cy="1051"/>
                </a:xfrm>
              </p:grpSpPr>
              <p:sp>
                <p:nvSpPr>
                  <p:cNvPr id="64" name="Freeform 63"/>
                  <p:cNvSpPr/>
                  <p:nvPr/>
                </p:nvSpPr>
                <p:spPr>
                  <a:xfrm>
                    <a:off x="465" y="1543"/>
                    <a:ext cx="7085" cy="1051"/>
                  </a:xfrm>
                  <a:custGeom>
                    <a:avLst/>
                    <a:gdLst/>
                    <a:ahLst/>
                    <a:cxnLst>
                      <a:cxn ang="3">
                        <a:pos x="hc" y="t"/>
                      </a:cxn>
                      <a:cxn ang="cd2">
                        <a:pos x="l" y="vc"/>
                      </a:cxn>
                      <a:cxn ang="cd4">
                        <a:pos x="hc" y="b"/>
                      </a:cxn>
                      <a:cxn ang="0">
                        <a:pos x="r" y="vc"/>
                      </a:cxn>
                    </a:cxnLst>
                    <a:rect l="l" t="t" r="r" b="b"/>
                    <a:pathLst>
                      <a:path w="7085" h="1052">
                        <a:moveTo>
                          <a:pt x="0" y="932"/>
                        </a:moveTo>
                        <a:lnTo>
                          <a:pt x="2644" y="932"/>
                        </a:lnTo>
                        <a:lnTo>
                          <a:pt x="2643" y="924"/>
                        </a:lnTo>
                        <a:lnTo>
                          <a:pt x="2643" y="900"/>
                        </a:lnTo>
                        <a:lnTo>
                          <a:pt x="2643" y="876"/>
                        </a:lnTo>
                        <a:cubicBezTo>
                          <a:pt x="2628" y="382"/>
                          <a:pt x="3125" y="-11"/>
                          <a:pt x="3521" y="0"/>
                        </a:cubicBezTo>
                        <a:lnTo>
                          <a:pt x="3543" y="0"/>
                        </a:lnTo>
                        <a:lnTo>
                          <a:pt x="3567" y="0"/>
                        </a:lnTo>
                        <a:cubicBezTo>
                          <a:pt x="4061" y="-15"/>
                          <a:pt x="4454" y="483"/>
                          <a:pt x="4443" y="878"/>
                        </a:cubicBezTo>
                        <a:lnTo>
                          <a:pt x="4442" y="900"/>
                        </a:lnTo>
                        <a:lnTo>
                          <a:pt x="4442" y="924"/>
                        </a:lnTo>
                        <a:lnTo>
                          <a:pt x="4442" y="932"/>
                        </a:lnTo>
                        <a:lnTo>
                          <a:pt x="7085" y="932"/>
                        </a:lnTo>
                        <a:lnTo>
                          <a:pt x="7085" y="1051"/>
                        </a:lnTo>
                        <a:lnTo>
                          <a:pt x="0" y="1051"/>
                        </a:lnTo>
                        <a:lnTo>
                          <a:pt x="0" y="932"/>
                        </a:lnTo>
                        <a:close/>
                      </a:path>
                    </a:pathLst>
                  </a:custGeom>
                  <a:solidFill>
                    <a:srgbClr val="007DC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p>
                    <a:pPr algn="ctr"/>
                    <a:endParaRPr lang="en-US"/>
                  </a:p>
                </p:txBody>
              </p:sp>
              <p:sp>
                <p:nvSpPr>
                  <p:cNvPr id="65" name="Text Box 64"/>
                  <p:cNvSpPr txBox="1"/>
                  <p:nvPr/>
                </p:nvSpPr>
                <p:spPr>
                  <a:xfrm>
                    <a:off x="3553" y="1772"/>
                    <a:ext cx="910" cy="82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p>
                    <a:r>
                      <a:rPr lang="en-US" sz="2800" b="1">
                        <a:solidFill>
                          <a:schemeClr val="bg1"/>
                        </a:solidFill>
                      </a:rPr>
                      <a:t>02</a:t>
                    </a:r>
                    <a:endParaRPr lang="en-US" sz="2800" b="1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66" name="Rectangles 65"/>
                <p:cNvSpPr/>
                <p:nvPr/>
              </p:nvSpPr>
              <p:spPr>
                <a:xfrm>
                  <a:off x="1903" y="2914"/>
                  <a:ext cx="7079" cy="576"/>
                </a:xfrm>
                <a:prstGeom prst="rect">
                  <a:avLst/>
                </a:prstGeom>
                <a:solidFill>
                  <a:srgbClr val="F2F2F2"/>
                </a:solidFill>
                <a:ln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sz="2000" b="1">
                      <a:solidFill>
                        <a:srgbClr val="007DC7"/>
                      </a:solidFill>
                    </a:rPr>
                    <a:t>Non-Functional Requirement</a:t>
                  </a:r>
                  <a:endParaRPr lang="en-US" sz="2000" b="1">
                    <a:solidFill>
                      <a:srgbClr val="007DC7"/>
                    </a:solidFill>
                  </a:endParaRPr>
                </a:p>
              </p:txBody>
            </p:sp>
          </p:grpSp>
        </p:grpSp>
        <p:sp>
          <p:nvSpPr>
            <p:cNvPr id="14" name="Text Box 13"/>
            <p:cNvSpPr txBox="1"/>
            <p:nvPr/>
          </p:nvSpPr>
          <p:spPr>
            <a:xfrm>
              <a:off x="10163" y="4214"/>
              <a:ext cx="7086" cy="3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sz="1200" b="1"/>
                <a:t>Performance:</a:t>
              </a:r>
              <a:r>
                <a:rPr lang="en-US" sz="1200"/>
                <a:t> System respond &amp; render images quickly.</a:t>
              </a:r>
              <a:endParaRPr lang="en-US" sz="1200"/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endParaRPr lang="en-US" sz="1200"/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sz="1200" b="1"/>
                <a:t>Scalability:</a:t>
              </a:r>
              <a:r>
                <a:rPr lang="en-US" sz="1200"/>
                <a:t> System work with different AI models via APIs.</a:t>
              </a:r>
              <a:endParaRPr lang="en-US" sz="1200"/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endParaRPr lang="en-US" sz="1200"/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sz="1200" b="1"/>
                <a:t>User-friendliness:</a:t>
              </a:r>
              <a:r>
                <a:rPr lang="en-US" sz="1200"/>
                <a:t> UI is simple &amp; easy use (people no LaTeX background).</a:t>
              </a:r>
              <a:endParaRPr lang="en-US" sz="1200"/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endParaRPr lang="en-US" sz="1200"/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sz="1200" b="1"/>
                <a:t>Offline support:</a:t>
              </a:r>
              <a:r>
                <a:rPr lang="en-US" sz="1200"/>
                <a:t> App allows access saved content even when no internet connection.</a:t>
              </a:r>
              <a:endParaRPr lang="en-US" sz="1200"/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endParaRPr lang="en-US" sz="1200"/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sz="1200" b="1"/>
                <a:t>Privacy and security:</a:t>
              </a:r>
              <a:r>
                <a:rPr lang="en-US" sz="1200"/>
                <a:t> User data are safe &amp; not shared without permission.</a:t>
              </a:r>
              <a:endParaRPr lang="en-US" sz="1200"/>
            </a:p>
          </p:txBody>
        </p:sp>
      </p:grpSp>
      <p:sp>
        <p:nvSpPr>
          <p:cNvPr id="69" name="Text Box 68"/>
          <p:cNvSpPr txBox="1"/>
          <p:nvPr/>
        </p:nvSpPr>
        <p:spPr>
          <a:xfrm>
            <a:off x="11783060" y="6520815"/>
            <a:ext cx="4089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vi-VN" altLang="en-US" sz="1600"/>
              <a:t>0</a:t>
            </a:r>
            <a:r>
              <a:rPr lang="en-US" altLang="vi-VN" sz="1600"/>
              <a:t>4</a:t>
            </a:r>
            <a:endParaRPr lang="en-US" altLang="vi-VN"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36" name="Group 35"/>
          <p:cNvGrpSpPr/>
          <p:nvPr/>
        </p:nvGrpSpPr>
        <p:grpSpPr>
          <a:xfrm>
            <a:off x="66675" y="76200"/>
            <a:ext cx="4526915" cy="768350"/>
            <a:chOff x="1653" y="916"/>
            <a:chExt cx="7129" cy="1210"/>
          </a:xfrm>
        </p:grpSpPr>
        <p:sp>
          <p:nvSpPr>
            <p:cNvPr id="9" name="Text Box 8"/>
            <p:cNvSpPr txBox="1"/>
            <p:nvPr/>
          </p:nvSpPr>
          <p:spPr>
            <a:xfrm>
              <a:off x="1653" y="916"/>
              <a:ext cx="1510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4400" b="1">
                  <a:solidFill>
                    <a:srgbClr val="FFB60D"/>
                  </a:solidFill>
                </a:rPr>
                <a:t>02.</a:t>
              </a:r>
              <a:endParaRPr lang="en-US" sz="4400" b="1">
                <a:solidFill>
                  <a:srgbClr val="FFB60D"/>
                </a:solidFill>
              </a:endParaRPr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2955" y="1303"/>
              <a:ext cx="5827" cy="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sz="2200" b="1">
                  <a:solidFill>
                    <a:schemeClr val="tx1"/>
                  </a:solidFill>
                  <a:sym typeface="+mn-ea"/>
                </a:rPr>
                <a:t>REQUIREMENT ANALYSIS</a:t>
              </a:r>
              <a:endParaRPr lang="en-US" sz="2200" b="1">
                <a:solidFill>
                  <a:schemeClr val="tx1"/>
                </a:solidFill>
                <a:sym typeface="+mn-ea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75260" y="844550"/>
            <a:ext cx="2890520" cy="368300"/>
            <a:chOff x="2111" y="2667"/>
            <a:chExt cx="4552" cy="580"/>
          </a:xfrm>
        </p:grpSpPr>
        <p:sp>
          <p:nvSpPr>
            <p:cNvPr id="7" name="Text Box 6"/>
            <p:cNvSpPr txBox="1"/>
            <p:nvPr/>
          </p:nvSpPr>
          <p:spPr>
            <a:xfrm>
              <a:off x="2335" y="2667"/>
              <a:ext cx="43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b="1">
                  <a:sym typeface="+mn-ea"/>
                </a:rPr>
                <a:t>System Functionalities</a:t>
              </a:r>
              <a:r>
                <a:rPr lang="en-US" b="1">
                  <a:sym typeface="+mn-ea"/>
                </a:rPr>
                <a:t>:</a:t>
              </a:r>
              <a:endParaRPr lang="en-US" b="1"/>
            </a:p>
          </p:txBody>
        </p:sp>
        <p:sp>
          <p:nvSpPr>
            <p:cNvPr id="8" name="Rectangles 7"/>
            <p:cNvSpPr/>
            <p:nvPr/>
          </p:nvSpPr>
          <p:spPr>
            <a:xfrm>
              <a:off x="2111" y="2845"/>
              <a:ext cx="224" cy="224"/>
            </a:xfrm>
            <a:prstGeom prst="rect">
              <a:avLst/>
            </a:prstGeom>
            <a:solidFill>
              <a:srgbClr val="FFB6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solidFill>
                  <a:srgbClr val="FFB60D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2440" y="1369060"/>
            <a:ext cx="7136765" cy="4735195"/>
            <a:chOff x="3980" y="2442"/>
            <a:chExt cx="11239" cy="7457"/>
          </a:xfrm>
        </p:grpSpPr>
        <p:grpSp>
          <p:nvGrpSpPr>
            <p:cNvPr id="4" name="Group 3"/>
            <p:cNvGrpSpPr/>
            <p:nvPr/>
          </p:nvGrpSpPr>
          <p:grpSpPr>
            <a:xfrm rot="0">
              <a:off x="3980" y="2876"/>
              <a:ext cx="11239" cy="7023"/>
              <a:chOff x="5452" y="3581"/>
              <a:chExt cx="8295" cy="4909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5452" y="6106"/>
                <a:ext cx="8280" cy="2385"/>
              </a:xfrm>
              <a:prstGeom prst="rect">
                <a:avLst/>
              </a:prstGeom>
            </p:spPr>
          </p:pic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/>
              <a:srcRect b="3033"/>
              <a:stretch>
                <a:fillRect/>
              </a:stretch>
            </p:blipFill>
            <p:spPr>
              <a:xfrm>
                <a:off x="5453" y="3581"/>
                <a:ext cx="8295" cy="3069"/>
              </a:xfrm>
              <a:prstGeom prst="rect">
                <a:avLst/>
              </a:prstGeom>
            </p:spPr>
          </p:pic>
        </p:grpSp>
        <p:sp>
          <p:nvSpPr>
            <p:cNvPr id="5" name="Text Box 4"/>
            <p:cNvSpPr txBox="1"/>
            <p:nvPr/>
          </p:nvSpPr>
          <p:spPr>
            <a:xfrm>
              <a:off x="7225" y="2442"/>
              <a:ext cx="4729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vi-VN" altLang="en-US" sz="1200" i="1"/>
                <a:t>Table: Overview of System Functionalities</a:t>
              </a:r>
              <a:endParaRPr lang="vi-VN" altLang="en-US" sz="1200" i="1"/>
            </a:p>
          </p:txBody>
        </p:sp>
      </p:grpSp>
      <p:sp>
        <p:nvSpPr>
          <p:cNvPr id="69" name="Text Box 68"/>
          <p:cNvSpPr txBox="1"/>
          <p:nvPr/>
        </p:nvSpPr>
        <p:spPr>
          <a:xfrm>
            <a:off x="11783060" y="6520815"/>
            <a:ext cx="4089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vi-VN" altLang="en-US" sz="1600"/>
              <a:t>0</a:t>
            </a:r>
            <a:r>
              <a:rPr lang="en-US" altLang="vi-VN" sz="1600"/>
              <a:t>5</a:t>
            </a:r>
            <a:endParaRPr lang="en-US" altLang="vi-VN" sz="1600"/>
          </a:p>
        </p:txBody>
      </p:sp>
      <p:cxnSp>
        <p:nvCxnSpPr>
          <p:cNvPr id="12" name="Straight Connector 11"/>
          <p:cNvCxnSpPr/>
          <p:nvPr/>
        </p:nvCxnSpPr>
        <p:spPr>
          <a:xfrm>
            <a:off x="7807960" y="1277620"/>
            <a:ext cx="10160" cy="52425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 Box 12"/>
          <p:cNvSpPr txBox="1"/>
          <p:nvPr/>
        </p:nvSpPr>
        <p:spPr>
          <a:xfrm>
            <a:off x="8318500" y="1276350"/>
            <a:ext cx="3383280" cy="3683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pPr algn="l"/>
            <a:r>
              <a:rPr lang="en-US" i="1">
                <a:solidFill>
                  <a:srgbClr val="00B050"/>
                </a:solidFill>
              </a:rPr>
              <a:t>What do we </a:t>
            </a:r>
            <a:r>
              <a:rPr lang="en-US" b="1" i="1">
                <a:solidFill>
                  <a:srgbClr val="00B050"/>
                </a:solidFill>
              </a:rPr>
              <a:t>get </a:t>
            </a:r>
            <a:r>
              <a:rPr lang="en-US" i="1">
                <a:solidFill>
                  <a:srgbClr val="00B050"/>
                </a:solidFill>
              </a:rPr>
              <a:t>from the table?</a:t>
            </a:r>
            <a:endParaRPr lang="en-US" i="1">
              <a:solidFill>
                <a:srgbClr val="00B050"/>
              </a:solidFill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8117840" y="1839595"/>
            <a:ext cx="3832860" cy="11988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vi-VN" altLang="en-US" sz="1600" b="1">
                <a:solidFill>
                  <a:srgbClr val="00B050"/>
                </a:solidFill>
              </a:rPr>
              <a:t>3 main features</a:t>
            </a:r>
            <a:r>
              <a:rPr lang="vi-VN" altLang="en-US" sz="1600" b="1"/>
              <a:t>	</a:t>
            </a:r>
            <a:endParaRPr lang="vi-VN" altLang="en-US" sz="16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altLang="en-US" sz="1400" b="1" i="1">
                <a:solidFill>
                  <a:srgbClr val="007DC7"/>
                </a:solidFill>
              </a:rPr>
              <a:t>Send Question ---&gt; </a:t>
            </a:r>
            <a:r>
              <a:rPr lang="vi-VN" altLang="en-US" sz="1400"/>
              <a:t>Flutter UI</a:t>
            </a:r>
            <a:endParaRPr lang="vi-VN" altLang="en-US" sz="140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vi-VN" altLang="en-US" sz="1400" b="1" i="1">
                <a:solidFill>
                  <a:srgbClr val="007DC7"/>
                </a:solidFill>
              </a:rPr>
              <a:t>Return AI Response ---&gt; </a:t>
            </a:r>
            <a:r>
              <a:rPr lang="vi-VN" altLang="en-US" sz="1400"/>
              <a:t>AI Model</a:t>
            </a:r>
            <a:endParaRPr lang="vi-VN" altLang="en-US" sz="1400" b="1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vi-VN" altLang="en-US" sz="1400" b="1" i="1">
                <a:solidFill>
                  <a:srgbClr val="007DC7"/>
                </a:solidFill>
              </a:rPr>
              <a:t>Render LaTeX Code as Image ---&gt;</a:t>
            </a:r>
            <a:r>
              <a:rPr lang="vi-VN" altLang="en-US" sz="1400" b="1"/>
              <a:t> </a:t>
            </a:r>
            <a:r>
              <a:rPr lang="vi-VN" altLang="en-US" sz="1400"/>
              <a:t>Flask Middleware</a:t>
            </a:r>
            <a:endParaRPr lang="vi-VN" altLang="en-US" sz="1400"/>
          </a:p>
        </p:txBody>
      </p:sp>
      <p:sp>
        <p:nvSpPr>
          <p:cNvPr id="48" name="Explosion 2 47"/>
          <p:cNvSpPr/>
          <p:nvPr/>
        </p:nvSpPr>
        <p:spPr>
          <a:xfrm>
            <a:off x="8355965" y="4173855"/>
            <a:ext cx="3194050" cy="1481455"/>
          </a:xfrm>
          <a:prstGeom prst="irregularSeal2">
            <a:avLst/>
          </a:prstGeom>
          <a:solidFill>
            <a:srgbClr val="FFEA6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vi-VN" b="1">
                <a:solidFill>
                  <a:srgbClr val="FF3300"/>
                </a:solidFill>
              </a:rPr>
              <a:t>Overview Pipeline</a:t>
            </a:r>
            <a:endParaRPr lang="vi-VN" b="1">
              <a:solidFill>
                <a:srgbClr val="FF3300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 rot="5400000">
            <a:off x="9460865" y="3566160"/>
            <a:ext cx="983615" cy="260985"/>
          </a:xfrm>
          <a:prstGeom prst="rightArrow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36" name="Group 35"/>
          <p:cNvGrpSpPr/>
          <p:nvPr/>
        </p:nvGrpSpPr>
        <p:grpSpPr>
          <a:xfrm>
            <a:off x="66675" y="76200"/>
            <a:ext cx="3305810" cy="768350"/>
            <a:chOff x="1653" y="916"/>
            <a:chExt cx="5206" cy="1210"/>
          </a:xfrm>
        </p:grpSpPr>
        <p:sp>
          <p:nvSpPr>
            <p:cNvPr id="9" name="Text Box 8"/>
            <p:cNvSpPr txBox="1"/>
            <p:nvPr/>
          </p:nvSpPr>
          <p:spPr>
            <a:xfrm>
              <a:off x="1653" y="916"/>
              <a:ext cx="1510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4400" b="1">
                  <a:solidFill>
                    <a:srgbClr val="96DD99"/>
                  </a:solidFill>
                </a:rPr>
                <a:t>03.</a:t>
              </a:r>
              <a:endParaRPr lang="en-US" sz="4400" b="1">
                <a:solidFill>
                  <a:srgbClr val="96DD99"/>
                </a:solidFill>
              </a:endParaRPr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2955" y="1303"/>
              <a:ext cx="3904" cy="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2200" b="1">
                  <a:solidFill>
                    <a:schemeClr val="tx1"/>
                  </a:solidFill>
                </a:rPr>
                <a:t>SYSTEM DESIGN</a:t>
              </a:r>
              <a:endParaRPr lang="en-US" sz="22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75260" y="844550"/>
            <a:ext cx="2357120" cy="368300"/>
            <a:chOff x="2111" y="2667"/>
            <a:chExt cx="3712" cy="580"/>
          </a:xfrm>
        </p:grpSpPr>
        <p:sp>
          <p:nvSpPr>
            <p:cNvPr id="7" name="Text Box 6"/>
            <p:cNvSpPr txBox="1"/>
            <p:nvPr/>
          </p:nvSpPr>
          <p:spPr>
            <a:xfrm>
              <a:off x="2335" y="2667"/>
              <a:ext cx="34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vi-VN" altLang="en-US" b="1">
                  <a:sym typeface="+mn-ea"/>
                </a:rPr>
                <a:t>Overview Pipeline</a:t>
              </a:r>
              <a:r>
                <a:rPr lang="en-US" b="1">
                  <a:sym typeface="+mn-ea"/>
                </a:rPr>
                <a:t>:</a:t>
              </a:r>
              <a:endParaRPr lang="en-US" b="1"/>
            </a:p>
          </p:txBody>
        </p:sp>
        <p:sp>
          <p:nvSpPr>
            <p:cNvPr id="8" name="Rectangles 7"/>
            <p:cNvSpPr/>
            <p:nvPr/>
          </p:nvSpPr>
          <p:spPr>
            <a:xfrm>
              <a:off x="2111" y="2845"/>
              <a:ext cx="224" cy="224"/>
            </a:xfrm>
            <a:prstGeom prst="rect">
              <a:avLst/>
            </a:prstGeom>
            <a:solidFill>
              <a:srgbClr val="96D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solidFill>
                  <a:srgbClr val="FFEA6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16937" y="2880360"/>
            <a:ext cx="5839388" cy="1399612"/>
            <a:chOff x="4417" y="3308"/>
            <a:chExt cx="10366" cy="2736"/>
          </a:xfrm>
        </p:grpSpPr>
        <p:pic>
          <p:nvPicPr>
            <p:cNvPr id="3" name="Picture 2" descr="System Pipeline Overview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418" y="3308"/>
              <a:ext cx="10365" cy="2145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" name="Text Box 3"/>
            <p:cNvSpPr txBox="1"/>
            <p:nvPr/>
          </p:nvSpPr>
          <p:spPr>
            <a:xfrm>
              <a:off x="4417" y="5505"/>
              <a:ext cx="10366" cy="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vi-VN" altLang="en-US" sz="1200" i="1"/>
                <a:t>Figure: AIPELaX System Pipeline Overview</a:t>
              </a:r>
              <a:endParaRPr lang="vi-VN" altLang="en-US" sz="1200" i="1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295" y="1099820"/>
            <a:ext cx="4940935" cy="528383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7533005" y="801370"/>
            <a:ext cx="347535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vi-VN" altLang="en-US" sz="1400" i="1"/>
              <a:t>Table: Overview of System Functionalities</a:t>
            </a:r>
            <a:endParaRPr lang="vi-VN" altLang="en-US" sz="1400" i="1"/>
          </a:p>
        </p:txBody>
      </p:sp>
      <p:sp>
        <p:nvSpPr>
          <p:cNvPr id="13" name="Rectangles 12"/>
          <p:cNvSpPr/>
          <p:nvPr/>
        </p:nvSpPr>
        <p:spPr>
          <a:xfrm>
            <a:off x="6860540" y="1719580"/>
            <a:ext cx="5013325" cy="1029970"/>
          </a:xfrm>
          <a:prstGeom prst="rect">
            <a:avLst/>
          </a:prstGeom>
          <a:noFill/>
          <a:ln w="38100"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Rectangles 13"/>
          <p:cNvSpPr/>
          <p:nvPr/>
        </p:nvSpPr>
        <p:spPr>
          <a:xfrm>
            <a:off x="6860540" y="5243830"/>
            <a:ext cx="5013325" cy="1139825"/>
          </a:xfrm>
          <a:prstGeom prst="rect">
            <a:avLst/>
          </a:prstGeom>
          <a:noFill/>
          <a:ln w="38100">
            <a:solidFill>
              <a:srgbClr val="BA585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Rectangles 16"/>
          <p:cNvSpPr/>
          <p:nvPr/>
        </p:nvSpPr>
        <p:spPr>
          <a:xfrm>
            <a:off x="6860540" y="2847340"/>
            <a:ext cx="5013325" cy="2297430"/>
          </a:xfrm>
          <a:prstGeom prst="rect">
            <a:avLst/>
          </a:prstGeom>
          <a:noFill/>
          <a:ln w="38100">
            <a:solidFill>
              <a:srgbClr val="FCC87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8" name="Elbow Connector 17"/>
          <p:cNvCxnSpPr>
            <a:stCxn id="13" idx="1"/>
            <a:endCxn id="3" idx="1"/>
          </p:cNvCxnSpPr>
          <p:nvPr/>
        </p:nvCxnSpPr>
        <p:spPr>
          <a:xfrm rot="10800000" flipV="1">
            <a:off x="317500" y="2234565"/>
            <a:ext cx="6543040" cy="1194435"/>
          </a:xfrm>
          <a:prstGeom prst="bentConnector3">
            <a:avLst>
              <a:gd name="adj1" fmla="val 103639"/>
            </a:avLst>
          </a:prstGeom>
          <a:ln w="381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7" idx="1"/>
            <a:endCxn id="3" idx="0"/>
          </p:cNvCxnSpPr>
          <p:nvPr/>
        </p:nvCxnSpPr>
        <p:spPr>
          <a:xfrm rot="10800000">
            <a:off x="3237230" y="2880360"/>
            <a:ext cx="3623310" cy="1115695"/>
          </a:xfrm>
          <a:prstGeom prst="bentConnector4">
            <a:avLst>
              <a:gd name="adj1" fmla="val 9709"/>
              <a:gd name="adj2" fmla="val 124303"/>
            </a:avLst>
          </a:prstGeom>
          <a:ln w="38100">
            <a:solidFill>
              <a:srgbClr val="FCC87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4" idx="1"/>
          </p:cNvCxnSpPr>
          <p:nvPr/>
        </p:nvCxnSpPr>
        <p:spPr>
          <a:xfrm rot="10800000">
            <a:off x="5627370" y="4027170"/>
            <a:ext cx="1232535" cy="1786890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 Box 68"/>
          <p:cNvSpPr txBox="1"/>
          <p:nvPr/>
        </p:nvSpPr>
        <p:spPr>
          <a:xfrm>
            <a:off x="11783060" y="6520815"/>
            <a:ext cx="4089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vi-VN" altLang="en-US" sz="1600"/>
              <a:t>06</a:t>
            </a:r>
            <a:endParaRPr lang="en-US" altLang="vi-VN"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36" name="Group 35"/>
          <p:cNvGrpSpPr/>
          <p:nvPr/>
        </p:nvGrpSpPr>
        <p:grpSpPr>
          <a:xfrm>
            <a:off x="66675" y="76200"/>
            <a:ext cx="3305810" cy="768350"/>
            <a:chOff x="1653" y="916"/>
            <a:chExt cx="5206" cy="1210"/>
          </a:xfrm>
        </p:grpSpPr>
        <p:sp>
          <p:nvSpPr>
            <p:cNvPr id="9" name="Text Box 8"/>
            <p:cNvSpPr txBox="1"/>
            <p:nvPr/>
          </p:nvSpPr>
          <p:spPr>
            <a:xfrm>
              <a:off x="1653" y="916"/>
              <a:ext cx="1510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4400" b="1">
                  <a:solidFill>
                    <a:srgbClr val="96DD99"/>
                  </a:solidFill>
                </a:rPr>
                <a:t>03.</a:t>
              </a:r>
              <a:endParaRPr lang="en-US" sz="4400" b="1">
                <a:solidFill>
                  <a:srgbClr val="96DD99"/>
                </a:solidFill>
              </a:endParaRPr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2955" y="1303"/>
              <a:ext cx="3904" cy="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2200" b="1">
                  <a:solidFill>
                    <a:schemeClr val="tx1"/>
                  </a:solidFill>
                </a:rPr>
                <a:t>SYSTEM DESIGN</a:t>
              </a:r>
              <a:endParaRPr lang="en-US" sz="22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75260" y="844550"/>
            <a:ext cx="2614930" cy="368300"/>
            <a:chOff x="2111" y="2667"/>
            <a:chExt cx="4118" cy="580"/>
          </a:xfrm>
        </p:grpSpPr>
        <p:sp>
          <p:nvSpPr>
            <p:cNvPr id="7" name="Text Box 6"/>
            <p:cNvSpPr txBox="1"/>
            <p:nvPr/>
          </p:nvSpPr>
          <p:spPr>
            <a:xfrm>
              <a:off x="2335" y="2667"/>
              <a:ext cx="3894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vi-VN" altLang="en-US" b="1">
                  <a:sym typeface="+mn-ea"/>
                </a:rPr>
                <a:t>System Architecture</a:t>
              </a:r>
              <a:r>
                <a:rPr lang="en-US" b="1">
                  <a:sym typeface="+mn-ea"/>
                </a:rPr>
                <a:t>:</a:t>
              </a:r>
              <a:endParaRPr lang="en-US" b="1"/>
            </a:p>
          </p:txBody>
        </p:sp>
        <p:sp>
          <p:nvSpPr>
            <p:cNvPr id="8" name="Rectangles 7"/>
            <p:cNvSpPr/>
            <p:nvPr/>
          </p:nvSpPr>
          <p:spPr>
            <a:xfrm>
              <a:off x="2111" y="2845"/>
              <a:ext cx="224" cy="224"/>
            </a:xfrm>
            <a:prstGeom prst="rect">
              <a:avLst/>
            </a:prstGeom>
            <a:solidFill>
              <a:srgbClr val="96D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solidFill>
                  <a:srgbClr val="FFEA6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45465" y="2013585"/>
            <a:ext cx="5332095" cy="3115945"/>
            <a:chOff x="10231" y="3687"/>
            <a:chExt cx="8397" cy="4907"/>
          </a:xfrm>
        </p:grpSpPr>
        <p:pic>
          <p:nvPicPr>
            <p:cNvPr id="3" name="Picture 2" descr="AI_PELaX_System_Architectture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231" y="3687"/>
              <a:ext cx="8397" cy="4458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" name="Text Box 3"/>
            <p:cNvSpPr txBox="1"/>
            <p:nvPr/>
          </p:nvSpPr>
          <p:spPr>
            <a:xfrm>
              <a:off x="10256" y="8160"/>
              <a:ext cx="8346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vi-VN" altLang="en-US" sz="1200" i="1"/>
                <a:t>Figure: AIPELaX System Architecture</a:t>
              </a:r>
              <a:endParaRPr lang="vi-VN" altLang="en-US" sz="1200" i="1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935470" y="1260475"/>
            <a:ext cx="4714240" cy="4504055"/>
            <a:chOff x="10922" y="1985"/>
            <a:chExt cx="7424" cy="7093"/>
          </a:xfrm>
        </p:grpSpPr>
        <p:grpSp>
          <p:nvGrpSpPr>
            <p:cNvPr id="13" name="Group 12"/>
            <p:cNvGrpSpPr/>
            <p:nvPr/>
          </p:nvGrpSpPr>
          <p:grpSpPr>
            <a:xfrm>
              <a:off x="10922" y="2396"/>
              <a:ext cx="7424" cy="6682"/>
              <a:chOff x="1183" y="2333"/>
              <a:chExt cx="10694" cy="9624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83" y="6347"/>
                <a:ext cx="10695" cy="5610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/>
              <a:srcRect b="1732"/>
              <a:stretch>
                <a:fillRect/>
              </a:stretch>
            </p:blipFill>
            <p:spPr>
              <a:xfrm>
                <a:off x="1183" y="2333"/>
                <a:ext cx="10695" cy="4540"/>
              </a:xfrm>
              <a:prstGeom prst="rect">
                <a:avLst/>
              </a:prstGeom>
            </p:spPr>
          </p:pic>
        </p:grpSp>
        <p:sp>
          <p:nvSpPr>
            <p:cNvPr id="14" name="Text Box 13"/>
            <p:cNvSpPr txBox="1"/>
            <p:nvPr/>
          </p:nvSpPr>
          <p:spPr>
            <a:xfrm>
              <a:off x="11763" y="1985"/>
              <a:ext cx="5745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vi-VN" altLang="en-US" sz="1200" i="1"/>
                <a:t>Table: AI PELaX Pipeline: Step-by-Step Description</a:t>
              </a:r>
              <a:endParaRPr lang="vi-VN" altLang="en-US" sz="1200" i="1"/>
            </a:p>
          </p:txBody>
        </p:sp>
      </p:grpSp>
      <p:sp>
        <p:nvSpPr>
          <p:cNvPr id="69" name="Text Box 68"/>
          <p:cNvSpPr txBox="1"/>
          <p:nvPr/>
        </p:nvSpPr>
        <p:spPr>
          <a:xfrm>
            <a:off x="11783060" y="6520815"/>
            <a:ext cx="4089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vi-VN" altLang="en-US" sz="1600"/>
              <a:t>07</a:t>
            </a:r>
            <a:endParaRPr lang="en-US" altLang="vi-VN" sz="1600"/>
          </a:p>
        </p:txBody>
      </p:sp>
      <p:sp>
        <p:nvSpPr>
          <p:cNvPr id="17" name="Rectangles 16"/>
          <p:cNvSpPr/>
          <p:nvPr/>
        </p:nvSpPr>
        <p:spPr>
          <a:xfrm>
            <a:off x="6860540" y="1800860"/>
            <a:ext cx="4847590" cy="617220"/>
          </a:xfrm>
          <a:prstGeom prst="rect">
            <a:avLst/>
          </a:prstGeom>
          <a:noFill/>
          <a:ln w="38100"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Rectangles 17"/>
          <p:cNvSpPr/>
          <p:nvPr/>
        </p:nvSpPr>
        <p:spPr>
          <a:xfrm>
            <a:off x="6860540" y="3105785"/>
            <a:ext cx="4848225" cy="1974850"/>
          </a:xfrm>
          <a:prstGeom prst="rect">
            <a:avLst/>
          </a:prstGeom>
          <a:noFill/>
          <a:ln w="38100">
            <a:solidFill>
              <a:srgbClr val="BA585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Rectangles 18"/>
          <p:cNvSpPr/>
          <p:nvPr/>
        </p:nvSpPr>
        <p:spPr>
          <a:xfrm>
            <a:off x="6860540" y="2477135"/>
            <a:ext cx="4848225" cy="569595"/>
          </a:xfrm>
          <a:prstGeom prst="rect">
            <a:avLst/>
          </a:prstGeom>
          <a:noFill/>
          <a:ln w="38100">
            <a:solidFill>
              <a:srgbClr val="FCC87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Rectangles 20"/>
          <p:cNvSpPr/>
          <p:nvPr/>
        </p:nvSpPr>
        <p:spPr>
          <a:xfrm>
            <a:off x="6868795" y="5139690"/>
            <a:ext cx="4847590" cy="617220"/>
          </a:xfrm>
          <a:prstGeom prst="rect">
            <a:avLst/>
          </a:prstGeom>
          <a:noFill/>
          <a:ln w="38100"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22" name="Elbow Connector 21"/>
          <p:cNvCxnSpPr>
            <a:stCxn id="17" idx="1"/>
            <a:endCxn id="3" idx="1"/>
          </p:cNvCxnSpPr>
          <p:nvPr/>
        </p:nvCxnSpPr>
        <p:spPr>
          <a:xfrm rot="10800000" flipV="1">
            <a:off x="544830" y="2109470"/>
            <a:ext cx="6315075" cy="1319530"/>
          </a:xfrm>
          <a:prstGeom prst="bentConnector5">
            <a:avLst>
              <a:gd name="adj1" fmla="val 7783"/>
              <a:gd name="adj2" fmla="val -59095"/>
              <a:gd name="adj3" fmla="val 103771"/>
            </a:avLst>
          </a:prstGeom>
          <a:ln w="381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2335530" y="1703070"/>
            <a:ext cx="4526280" cy="1363980"/>
            <a:chOff x="3678" y="2682"/>
            <a:chExt cx="7128" cy="2148"/>
          </a:xfrm>
        </p:grpSpPr>
        <p:cxnSp>
          <p:nvCxnSpPr>
            <p:cNvPr id="30" name="Straight Arrow Connector 29"/>
            <p:cNvCxnSpPr/>
            <p:nvPr/>
          </p:nvCxnSpPr>
          <p:spPr>
            <a:xfrm>
              <a:off x="3702" y="2694"/>
              <a:ext cx="12" cy="2136"/>
            </a:xfrm>
            <a:prstGeom prst="straightConnector1">
              <a:avLst/>
            </a:prstGeom>
            <a:ln w="38100">
              <a:solidFill>
                <a:srgbClr val="FCC87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3678" y="2682"/>
              <a:ext cx="5988" cy="24"/>
            </a:xfrm>
            <a:prstGeom prst="line">
              <a:avLst/>
            </a:prstGeom>
            <a:ln w="38100">
              <a:solidFill>
                <a:srgbClr val="FCC8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9630" y="2694"/>
              <a:ext cx="12" cy="1704"/>
            </a:xfrm>
            <a:prstGeom prst="line">
              <a:avLst/>
            </a:prstGeom>
            <a:ln w="38100">
              <a:solidFill>
                <a:srgbClr val="FCC8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9642" y="4362"/>
              <a:ext cx="1164" cy="0"/>
            </a:xfrm>
            <a:prstGeom prst="line">
              <a:avLst/>
            </a:prstGeom>
            <a:ln w="38100">
              <a:solidFill>
                <a:srgbClr val="FCC8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5398770" y="3768090"/>
            <a:ext cx="1469390" cy="1703070"/>
            <a:chOff x="8502" y="5934"/>
            <a:chExt cx="2314" cy="2682"/>
          </a:xfrm>
        </p:grpSpPr>
        <p:cxnSp>
          <p:nvCxnSpPr>
            <p:cNvPr id="28" name="Straight Arrow Connector 27"/>
            <p:cNvCxnSpPr/>
            <p:nvPr/>
          </p:nvCxnSpPr>
          <p:spPr>
            <a:xfrm flipV="1">
              <a:off x="8514" y="5934"/>
              <a:ext cx="0" cy="2664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502" y="8586"/>
              <a:ext cx="2315" cy="3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499610" y="2983230"/>
            <a:ext cx="2360930" cy="1112520"/>
            <a:chOff x="7086" y="4698"/>
            <a:chExt cx="3718" cy="1752"/>
          </a:xfrm>
        </p:grpSpPr>
        <p:cxnSp>
          <p:nvCxnSpPr>
            <p:cNvPr id="38" name="Straight Arrow Connector 37"/>
            <p:cNvCxnSpPr/>
            <p:nvPr/>
          </p:nvCxnSpPr>
          <p:spPr>
            <a:xfrm flipH="1">
              <a:off x="7086" y="4710"/>
              <a:ext cx="280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9882" y="4698"/>
              <a:ext cx="11" cy="1741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8" idx="1"/>
            </p:cNvCxnSpPr>
            <p:nvPr/>
          </p:nvCxnSpPr>
          <p:spPr>
            <a:xfrm flipH="1">
              <a:off x="9870" y="6446"/>
              <a:ext cx="934" cy="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5037</Words>
  <Application>WPS Presentation</Application>
  <PresentationFormat>宽屏</PresentationFormat>
  <Paragraphs>407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Arial</vt:lpstr>
      <vt:lpstr>SimSun</vt:lpstr>
      <vt:lpstr>Wingdings</vt:lpstr>
      <vt:lpstr>Times New Roman</vt:lpstr>
      <vt:lpstr>Microsoft YaHei</vt:lpstr>
      <vt:lpstr>Droid Sans Fallback</vt:lpstr>
      <vt:lpstr>Arial Unicode MS</vt:lpstr>
      <vt:lpstr>Arial Black</vt:lpstr>
      <vt:lpstr>SimSun</vt:lpstr>
      <vt:lpstr>Webdings</vt:lpstr>
      <vt:lpstr>SimSun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anhnt02</cp:lastModifiedBy>
  <cp:revision>95</cp:revision>
  <dcterms:created xsi:type="dcterms:W3CDTF">2025-07-13T16:42:49Z</dcterms:created>
  <dcterms:modified xsi:type="dcterms:W3CDTF">2025-07-13T16:42:49Z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1033-11.1.0.11723</vt:lpwstr>
  </property>
  <property fmtid="{D5CDD505-2E9C-101B-9397-08002B2CF9AE}" pid="3" name="ICV">
    <vt:lpwstr/>
  </property>
</Properties>
</file>